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1.xml" ContentType="application/vnd.openxmlformats-officedocument.presentationml.notesSlide+xml"/>
  <Override PartName="/ppt/theme/themeOverride6.xml" ContentType="application/vnd.openxmlformats-officedocument.themeOverride+xml"/>
  <Override PartName="/ppt/notesSlides/notesSlide2.xml" ContentType="application/vnd.openxmlformats-officedocument.presentationml.notesSlide+xml"/>
  <Override PartName="/ppt/theme/themeOverride7.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8.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9.xml" ContentType="application/vnd.openxmlformats-officedocument.themeOverride+xml"/>
  <Override PartName="/ppt/notesSlides/notesSlide7.xml" ContentType="application/vnd.openxmlformats-officedocument.presentationml.notesSlide+xml"/>
  <Override PartName="/ppt/theme/themeOverride10.xml" ContentType="application/vnd.openxmlformats-officedocument.themeOverride+xml"/>
  <Override PartName="/ppt/notesSlides/notesSlide8.xml" ContentType="application/vnd.openxmlformats-officedocument.presentationml.notesSl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notesSlides/notesSlide9.xml" ContentType="application/vnd.openxmlformats-officedocument.presentationml.notesSlide+xml"/>
  <Override PartName="/ppt/theme/themeOverride22.xml" ContentType="application/vnd.openxmlformats-officedocument.themeOverride+xml"/>
  <Override PartName="/ppt/notesSlides/notesSlide10.xml" ContentType="application/vnd.openxmlformats-officedocument.presentationml.notesSlide+xml"/>
  <Override PartName="/ppt/theme/themeOverride2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3" r:id="rId1"/>
    <p:sldMasterId id="2147484080" r:id="rId2"/>
  </p:sldMasterIdLst>
  <p:notesMasterIdLst>
    <p:notesMasterId r:id="rId99"/>
  </p:notesMasterIdLst>
  <p:sldIdLst>
    <p:sldId id="512" r:id="rId3"/>
    <p:sldId id="323" r:id="rId4"/>
    <p:sldId id="325" r:id="rId5"/>
    <p:sldId id="258" r:id="rId6"/>
    <p:sldId id="401" r:id="rId7"/>
    <p:sldId id="326" r:id="rId8"/>
    <p:sldId id="477" r:id="rId9"/>
    <p:sldId id="513" r:id="rId10"/>
    <p:sldId id="479" r:id="rId11"/>
    <p:sldId id="483" r:id="rId12"/>
    <p:sldId id="515" r:id="rId13"/>
    <p:sldId id="485" r:id="rId14"/>
    <p:sldId id="516" r:id="rId15"/>
    <p:sldId id="486" r:id="rId16"/>
    <p:sldId id="487" r:id="rId17"/>
    <p:sldId id="478" r:id="rId18"/>
    <p:sldId id="308" r:id="rId19"/>
    <p:sldId id="488" r:id="rId20"/>
    <p:sldId id="489" r:id="rId21"/>
    <p:sldId id="490" r:id="rId22"/>
    <p:sldId id="491" r:id="rId23"/>
    <p:sldId id="492" r:id="rId24"/>
    <p:sldId id="493" r:id="rId25"/>
    <p:sldId id="494" r:id="rId26"/>
    <p:sldId id="332" r:id="rId27"/>
    <p:sldId id="387" r:id="rId28"/>
    <p:sldId id="413" r:id="rId29"/>
    <p:sldId id="393" r:id="rId30"/>
    <p:sldId id="495" r:id="rId31"/>
    <p:sldId id="379" r:id="rId32"/>
    <p:sldId id="412" r:id="rId33"/>
    <p:sldId id="378" r:id="rId34"/>
    <p:sldId id="307" r:id="rId35"/>
    <p:sldId id="380" r:id="rId36"/>
    <p:sldId id="382" r:id="rId37"/>
    <p:sldId id="456" r:id="rId38"/>
    <p:sldId id="517" r:id="rId39"/>
    <p:sldId id="384" r:id="rId40"/>
    <p:sldId id="469" r:id="rId41"/>
    <p:sldId id="448" r:id="rId42"/>
    <p:sldId id="395" r:id="rId43"/>
    <p:sldId id="474" r:id="rId44"/>
    <p:sldId id="473" r:id="rId45"/>
    <p:sldId id="421" r:id="rId46"/>
    <p:sldId id="396" r:id="rId47"/>
    <p:sldId id="417" r:id="rId48"/>
    <p:sldId id="398" r:id="rId49"/>
    <p:sldId id="410" r:id="rId50"/>
    <p:sldId id="496" r:id="rId51"/>
    <p:sldId id="497" r:id="rId52"/>
    <p:sldId id="498" r:id="rId53"/>
    <p:sldId id="499" r:id="rId54"/>
    <p:sldId id="500" r:id="rId55"/>
    <p:sldId id="501" r:id="rId56"/>
    <p:sldId id="502" r:id="rId57"/>
    <p:sldId id="503" r:id="rId58"/>
    <p:sldId id="504" r:id="rId59"/>
    <p:sldId id="505" r:id="rId60"/>
    <p:sldId id="449" r:id="rId61"/>
    <p:sldId id="397" r:id="rId62"/>
    <p:sldId id="356" r:id="rId63"/>
    <p:sldId id="391" r:id="rId64"/>
    <p:sldId id="415" r:id="rId65"/>
    <p:sldId id="392" r:id="rId66"/>
    <p:sldId id="506" r:id="rId67"/>
    <p:sldId id="507" r:id="rId68"/>
    <p:sldId id="508" r:id="rId69"/>
    <p:sldId id="450" r:id="rId70"/>
    <p:sldId id="294" r:id="rId71"/>
    <p:sldId id="518" r:id="rId72"/>
    <p:sldId id="441" r:id="rId73"/>
    <p:sldId id="426" r:id="rId74"/>
    <p:sldId id="519" r:id="rId75"/>
    <p:sldId id="425" r:id="rId76"/>
    <p:sldId id="405" r:id="rId77"/>
    <p:sldId id="316" r:id="rId78"/>
    <p:sldId id="372" r:id="rId79"/>
    <p:sldId id="403" r:id="rId80"/>
    <p:sldId id="404" r:id="rId81"/>
    <p:sldId id="419" r:id="rId82"/>
    <p:sldId id="432" r:id="rId83"/>
    <p:sldId id="433" r:id="rId84"/>
    <p:sldId id="520" r:id="rId85"/>
    <p:sldId id="521" r:id="rId86"/>
    <p:sldId id="451" r:id="rId87"/>
    <p:sldId id="320" r:id="rId88"/>
    <p:sldId id="321" r:id="rId89"/>
    <p:sldId id="322" r:id="rId90"/>
    <p:sldId id="375" r:id="rId91"/>
    <p:sldId id="461" r:id="rId92"/>
    <p:sldId id="462" r:id="rId93"/>
    <p:sldId id="463" r:id="rId94"/>
    <p:sldId id="464" r:id="rId95"/>
    <p:sldId id="509" r:id="rId96"/>
    <p:sldId id="510" r:id="rId97"/>
    <p:sldId id="376"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D GONZALO D PINEDA" initials="GGDP" lastIdx="1" clrIdx="0">
    <p:extLst>
      <p:ext uri="{19B8F6BF-5375-455C-9EA6-DF929625EA0E}">
        <p15:presenceInfo xmlns:p15="http://schemas.microsoft.com/office/powerpoint/2012/main" userId="bd7cce626ee3cc1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1" autoAdjust="0"/>
    <p:restoredTop sz="94660"/>
  </p:normalViewPr>
  <p:slideViewPr>
    <p:cSldViewPr snapToGrid="0">
      <p:cViewPr>
        <p:scale>
          <a:sx n="68" d="100"/>
          <a:sy n="68" d="100"/>
        </p:scale>
        <p:origin x="989" y="3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_PC06_GADPRA\Desktop\Documentos%20Anahi\A&#209;O%202025-%20ARCHIVOS\AREA%20ADMINISTRATIVA\RENDICION%20DE%20CUENTAS%20A&#209;O%202024\presentacion%20en%20graficos%20presupuesto%20rendicion%20de%20cuentas%20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_PC06_GADPRA\Desktop\Documentos%20Anahi\A&#209;O%202025-%20ARCHIVOS\AREA%20ADMINISTRATIVA\RENDICION%20DE%20CUENTAS%20A&#209;O%202024\presentacion%20en%20graficos%20presupuesto%20rendicion%20de%20cuentas%2020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LL_PC06_GADPRA\Desktop\Documentos%20Anahi\A&#209;O%202025-%20ARCHIVOS\AREA%20ADMINISTRATIVA\RENDICION%20DE%20CUENTAS%20A&#209;O%202024\presentacion%20en%20graficos%20presupuesto%20rendicion%20de%20cuentas%202024.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s-EC" sz="2400" dirty="0">
                <a:solidFill>
                  <a:schemeClr val="tx1"/>
                </a:solidFill>
              </a:rPr>
              <a:t>TOTAL DE INGRESOS AÑO 2024 DEL GAD PARROQUIAL DE AHUANO</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s-EC"/>
        </a:p>
      </c:txPr>
    </c:title>
    <c:autoTitleDeleted val="0"/>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1-DF8B-45CC-A4C7-41EC9E7535B0}"/>
              </c:ext>
            </c:extLst>
          </c:dPt>
          <c:dPt>
            <c:idx val="1"/>
            <c:bubble3D val="0"/>
            <c:spPr>
              <a:solidFill>
                <a:schemeClr val="accent2"/>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3-DF8B-45CC-A4C7-41EC9E7535B0}"/>
              </c:ext>
            </c:extLst>
          </c:dPt>
          <c:dLbls>
            <c:spPr>
              <a:noFill/>
              <a:ln>
                <a:noFill/>
              </a:ln>
              <a:effectLst/>
            </c:spPr>
            <c:txPr>
              <a:bodyPr rot="0" spcFirstLastPara="1" vertOverflow="ellipsis" vert="horz" wrap="square" anchor="ctr" anchorCtr="1"/>
              <a:lstStyle/>
              <a:p>
                <a:pPr>
                  <a:defRPr sz="1500" b="1" i="0" u="none" strike="noStrike" kern="1200" baseline="0">
                    <a:solidFill>
                      <a:schemeClr val="lt1"/>
                    </a:solidFill>
                    <a:latin typeface="+mn-lt"/>
                    <a:ea typeface="+mn-ea"/>
                    <a:cs typeface="+mn-cs"/>
                  </a:defRPr>
                </a:pPr>
                <a:endParaRPr lang="es-EC"/>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Hoja1!$B$15:$B$16</c:f>
              <c:strCache>
                <c:ptCount val="2"/>
                <c:pt idx="0">
                  <c:v>INGRESOS ORDINARIOS PERMANENTES </c:v>
                </c:pt>
                <c:pt idx="1">
                  <c:v>AUTO GESTIÓN</c:v>
                </c:pt>
              </c:strCache>
            </c:strRef>
          </c:cat>
          <c:val>
            <c:numRef>
              <c:f>Hoja1!$C$15:$C$16</c:f>
              <c:numCache>
                <c:formatCode>0%</c:formatCode>
                <c:ptCount val="2"/>
                <c:pt idx="0">
                  <c:v>0.72071085897607945</c:v>
                </c:pt>
                <c:pt idx="1">
                  <c:v>0.2792891410239205</c:v>
                </c:pt>
              </c:numCache>
            </c:numRef>
          </c:val>
          <c:extLst xmlns:c16r2="http://schemas.microsoft.com/office/drawing/2015/06/chart">
            <c:ext xmlns:c16="http://schemas.microsoft.com/office/drawing/2014/chart" uri="{C3380CC4-5D6E-409C-BE32-E72D297353CC}">
              <c16:uniqueId val="{00000004-DF8B-45CC-A4C7-41EC9E7535B0}"/>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4305448967154311"/>
          <c:y val="0.48381808808496479"/>
          <c:w val="0.34627227425230261"/>
          <c:h val="0.20692433610239633"/>
        </c:manualLayout>
      </c:layout>
      <c:overlay val="0"/>
      <c:spPr>
        <a:solidFill>
          <a:schemeClr val="lt1">
            <a:alpha val="78000"/>
          </a:schemeClr>
        </a:solidFill>
        <a:ln>
          <a:noFill/>
        </a:ln>
        <a:effectLst/>
      </c:spPr>
      <c:txPr>
        <a:bodyPr rot="0" spcFirstLastPara="1" vertOverflow="ellipsis" vert="horz" wrap="square" anchor="ctr" anchorCtr="1"/>
        <a:lstStyle/>
        <a:p>
          <a:pPr>
            <a:defRPr sz="1500" b="0" i="0" u="none" strike="noStrike" kern="1200" baseline="0">
              <a:solidFill>
                <a:schemeClr val="dk1">
                  <a:lumMod val="65000"/>
                  <a:lumOff val="35000"/>
                </a:schemeClr>
              </a:solidFill>
              <a:latin typeface="+mn-lt"/>
              <a:ea typeface="+mn-ea"/>
              <a:cs typeface="+mn-cs"/>
            </a:defRPr>
          </a:pPr>
          <a:endParaRPr lang="es-EC"/>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sz="1500"/>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s-EC" sz="2800" b="1" dirty="0">
                <a:solidFill>
                  <a:schemeClr val="tx1"/>
                </a:solidFill>
              </a:rPr>
              <a:t>INGRESOS PERMANENTES Y NO</a:t>
            </a:r>
            <a:r>
              <a:rPr lang="es-EC" sz="2800" b="1" baseline="0" dirty="0">
                <a:solidFill>
                  <a:schemeClr val="tx1"/>
                </a:solidFill>
              </a:rPr>
              <a:t> PERMANENTES AÑO 2024 DEL GAD PARROQUIAL DE AHUANO</a:t>
            </a:r>
            <a:endParaRPr lang="es-EC" sz="2800" b="1" dirty="0">
              <a:solidFill>
                <a:schemeClr val="tx1"/>
              </a:solidFill>
            </a:endParaRP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s-EC"/>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0203143594562178E-2"/>
          <c:y val="0.15569715458712988"/>
          <c:w val="0.88398584458995899"/>
          <c:h val="0.73849296397326847"/>
        </c:manualLayout>
      </c:layout>
      <c:bar3DChart>
        <c:barDir val="col"/>
        <c:grouping val="standard"/>
        <c:varyColors val="0"/>
        <c:ser>
          <c:idx val="0"/>
          <c:order val="0"/>
          <c:spPr>
            <a:solidFill>
              <a:schemeClr val="accent1"/>
            </a:solidFill>
            <a:ln>
              <a:noFill/>
            </a:ln>
            <a:effectLst/>
            <a:sp3d/>
          </c:spPr>
          <c:invertIfNegative val="0"/>
          <c:cat>
            <c:strRef>
              <c:f>Hoja1!$B$15:$B$16</c:f>
              <c:strCache>
                <c:ptCount val="2"/>
                <c:pt idx="0">
                  <c:v>INGRESOS ORDINARIOS PERMANENTES </c:v>
                </c:pt>
                <c:pt idx="1">
                  <c:v>AUTO GESTIÓN</c:v>
                </c:pt>
              </c:strCache>
            </c:strRef>
          </c:cat>
          <c:val>
            <c:numRef>
              <c:f>Hoja1!$C$15:$C$16</c:f>
              <c:numCache>
                <c:formatCode>0%</c:formatCode>
                <c:ptCount val="2"/>
                <c:pt idx="0">
                  <c:v>0.72071085897607945</c:v>
                </c:pt>
                <c:pt idx="1">
                  <c:v>0.2792891410239205</c:v>
                </c:pt>
              </c:numCache>
            </c:numRef>
          </c:val>
          <c:extLst xmlns:c16r2="http://schemas.microsoft.com/office/drawing/2015/06/chart">
            <c:ext xmlns:c16="http://schemas.microsoft.com/office/drawing/2014/chart" uri="{C3380CC4-5D6E-409C-BE32-E72D297353CC}">
              <c16:uniqueId val="{00000000-5D1A-4A36-BB45-C40CBF76BC2E}"/>
            </c:ext>
          </c:extLst>
        </c:ser>
        <c:dLbls>
          <c:showLegendKey val="0"/>
          <c:showVal val="0"/>
          <c:showCatName val="0"/>
          <c:showSerName val="0"/>
          <c:showPercent val="0"/>
          <c:showBubbleSize val="0"/>
        </c:dLbls>
        <c:gapWidth val="150"/>
        <c:shape val="box"/>
        <c:axId val="339974512"/>
        <c:axId val="339983968"/>
        <c:axId val="296773000"/>
      </c:bar3DChart>
      <c:catAx>
        <c:axId val="3399745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C"/>
          </a:p>
        </c:txPr>
        <c:crossAx val="339983968"/>
        <c:crosses val="autoZero"/>
        <c:auto val="1"/>
        <c:lblAlgn val="ctr"/>
        <c:lblOffset val="100"/>
        <c:noMultiLvlLbl val="0"/>
      </c:catAx>
      <c:valAx>
        <c:axId val="339983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EC"/>
          </a:p>
        </c:txPr>
        <c:crossAx val="339974512"/>
        <c:crosses val="autoZero"/>
        <c:crossBetween val="between"/>
      </c:valAx>
      <c:serAx>
        <c:axId val="296773000"/>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339983968"/>
        <c:crosses val="autoZero"/>
      </c:ser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lumMod val="65000"/>
                    <a:lumOff val="35000"/>
                  </a:sysClr>
                </a:solidFill>
                <a:latin typeface="+mn-lt"/>
                <a:ea typeface="+mn-ea"/>
                <a:cs typeface="+mn-cs"/>
              </a:defRPr>
            </a:pPr>
            <a:r>
              <a:rPr lang="es-EC" sz="2400" b="1" i="0" baseline="0" dirty="0">
                <a:solidFill>
                  <a:schemeClr val="tx1"/>
                </a:solidFill>
                <a:effectLst/>
              </a:rPr>
              <a:t>GASTOS DE INVERSION Y CORRIENTE EN EL AÑO 2024 DEL GAD PARROQUIAL DE AHUANO</a:t>
            </a:r>
            <a:endParaRPr lang="es-EC" sz="2000" dirty="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s-EC" dirty="0"/>
          </a:p>
        </c:rich>
      </c:tx>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lumMod val="65000"/>
                  <a:lumOff val="35000"/>
                </a:sysClr>
              </a:solidFill>
              <a:latin typeface="+mn-lt"/>
              <a:ea typeface="+mn-ea"/>
              <a:cs typeface="+mn-cs"/>
            </a:defRPr>
          </a:pPr>
          <a:endParaRPr lang="es-EC"/>
        </a:p>
      </c:txPr>
    </c:title>
    <c:autoTitleDeleted val="0"/>
    <c:plotArea>
      <c:layout/>
      <c:barChart>
        <c:barDir val="col"/>
        <c:grouping val="stacked"/>
        <c:varyColors val="0"/>
        <c:ser>
          <c:idx val="0"/>
          <c:order val="0"/>
          <c:spPr>
            <a:gradFill rotWithShape="1">
              <a:gsLst>
                <a:gs pos="0">
                  <a:schemeClr val="accent2">
                    <a:shade val="76000"/>
                    <a:satMod val="103000"/>
                    <a:lumMod val="102000"/>
                    <a:tint val="94000"/>
                  </a:schemeClr>
                </a:gs>
                <a:gs pos="50000">
                  <a:schemeClr val="accent2">
                    <a:shade val="76000"/>
                    <a:satMod val="110000"/>
                    <a:lumMod val="100000"/>
                    <a:shade val="100000"/>
                  </a:schemeClr>
                </a:gs>
                <a:gs pos="100000">
                  <a:schemeClr val="accent2">
                    <a:shade val="76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2"/>
              <c:layout>
                <c:manualLayout>
                  <c:x val="0"/>
                  <c:y val="-3.170828378913991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BEE-4A06-ADBD-C860A792479C}"/>
                </c:ext>
                <c:ext xmlns:c15="http://schemas.microsoft.com/office/drawing/2012/chart" uri="{CE6537A1-D6FC-4f65-9D91-7224C49458BB}">
                  <c15:layout/>
                </c:ext>
              </c:extLst>
            </c:dLbl>
            <c:dLbl>
              <c:idx val="3"/>
              <c:layout>
                <c:manualLayout>
                  <c:x val="0"/>
                  <c:y val="-2.3781212841855082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BEE-4A06-ADBD-C860A792479C}"/>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EC"/>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Hoja2!$B$5:$B$9</c:f>
              <c:strCache>
                <c:ptCount val="5"/>
                <c:pt idx="0">
                  <c:v>GASTOS CORRIENTES</c:v>
                </c:pt>
                <c:pt idx="1">
                  <c:v>GASTOS DE INVERSION</c:v>
                </c:pt>
                <c:pt idx="2">
                  <c:v>GASTOS DE CAPITAL</c:v>
                </c:pt>
                <c:pt idx="3">
                  <c:v>APLICACIONES DE FINANCIAMIENTO</c:v>
                </c:pt>
                <c:pt idx="4">
                  <c:v>TOTAL GASTO POR PARTIDA</c:v>
                </c:pt>
              </c:strCache>
            </c:strRef>
          </c:cat>
          <c:val>
            <c:numRef>
              <c:f>Hoja2!$C$5:$C$9</c:f>
              <c:numCache>
                <c:formatCode>#,##0.00</c:formatCode>
                <c:ptCount val="5"/>
                <c:pt idx="0">
                  <c:v>101254.62</c:v>
                </c:pt>
                <c:pt idx="1">
                  <c:v>649843.18000000005</c:v>
                </c:pt>
                <c:pt idx="2">
                  <c:v>9956.14</c:v>
                </c:pt>
                <c:pt idx="3">
                  <c:v>20537.8</c:v>
                </c:pt>
                <c:pt idx="4">
                  <c:v>781591.74000000011</c:v>
                </c:pt>
              </c:numCache>
            </c:numRef>
          </c:val>
          <c:extLst xmlns:c16r2="http://schemas.microsoft.com/office/drawing/2015/06/chart">
            <c:ext xmlns:c16="http://schemas.microsoft.com/office/drawing/2014/chart" uri="{C3380CC4-5D6E-409C-BE32-E72D297353CC}">
              <c16:uniqueId val="{00000002-EBEE-4A06-ADBD-C860A792479C}"/>
            </c:ext>
          </c:extLst>
        </c:ser>
        <c:ser>
          <c:idx val="1"/>
          <c:order val="1"/>
          <c:spPr>
            <a:gradFill rotWithShape="1">
              <a:gsLst>
                <a:gs pos="0">
                  <a:schemeClr val="accent2">
                    <a:tint val="77000"/>
                    <a:satMod val="103000"/>
                    <a:lumMod val="102000"/>
                    <a:tint val="94000"/>
                  </a:schemeClr>
                </a:gs>
                <a:gs pos="50000">
                  <a:schemeClr val="accent2">
                    <a:tint val="77000"/>
                    <a:satMod val="110000"/>
                    <a:lumMod val="100000"/>
                    <a:shade val="100000"/>
                  </a:schemeClr>
                </a:gs>
                <a:gs pos="100000">
                  <a:schemeClr val="accent2">
                    <a:tint val="77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8.8652482269503553E-3"/>
                  <c:y val="-4.7562425683709872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BEE-4A06-ADBD-C860A792479C}"/>
                </c:ext>
                <c:ext xmlns:c15="http://schemas.microsoft.com/office/drawing/2012/chart" uri="{CE6537A1-D6FC-4f65-9D91-7224C49458BB}">
                  <c15:layout/>
                </c:ext>
              </c:extLst>
            </c:dLbl>
            <c:dLbl>
              <c:idx val="1"/>
              <c:layout>
                <c:manualLayout>
                  <c:x val="0"/>
                  <c:y val="7.5307173999207291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BEE-4A06-ADBD-C860A792479C}"/>
                </c:ext>
                <c:ext xmlns:c15="http://schemas.microsoft.com/office/drawing/2012/chart" uri="{CE6537A1-D6FC-4f65-9D91-7224C49458BB}">
                  <c15:layout/>
                </c:ext>
              </c:extLst>
            </c:dLbl>
            <c:dLbl>
              <c:idx val="2"/>
              <c:layout>
                <c:manualLayout>
                  <c:x val="1.9946808510638299E-2"/>
                  <c:y val="-0.14268727705112974"/>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BEE-4A06-ADBD-C860A792479C}"/>
                </c:ext>
                <c:ext xmlns:c15="http://schemas.microsoft.com/office/drawing/2012/chart" uri="{CE6537A1-D6FC-4f65-9D91-7224C49458BB}">
                  <c15:layout/>
                </c:ext>
              </c:extLst>
            </c:dLbl>
            <c:dLbl>
              <c:idx val="3"/>
              <c:layout>
                <c:manualLayout>
                  <c:x val="-2.2163120567375888E-3"/>
                  <c:y val="-6.738010305192231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BEE-4A06-ADBD-C860A792479C}"/>
                </c:ext>
                <c:ext xmlns:c15="http://schemas.microsoft.com/office/drawing/2012/chart" uri="{CE6537A1-D6FC-4f65-9D91-7224C49458BB}">
                  <c15:layout/>
                </c:ext>
              </c:extLst>
            </c:dLbl>
            <c:dLbl>
              <c:idx val="4"/>
              <c:layout>
                <c:manualLayout>
                  <c:x val="-4.4326241134753398E-3"/>
                  <c:y val="4.756242568370983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BEE-4A06-ADBD-C860A792479C}"/>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EC"/>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Hoja2!$B$5:$B$9</c:f>
              <c:strCache>
                <c:ptCount val="5"/>
                <c:pt idx="0">
                  <c:v>GASTOS CORRIENTES</c:v>
                </c:pt>
                <c:pt idx="1">
                  <c:v>GASTOS DE INVERSION</c:v>
                </c:pt>
                <c:pt idx="2">
                  <c:v>GASTOS DE CAPITAL</c:v>
                </c:pt>
                <c:pt idx="3">
                  <c:v>APLICACIONES DE FINANCIAMIENTO</c:v>
                </c:pt>
                <c:pt idx="4">
                  <c:v>TOTAL GASTO POR PARTIDA</c:v>
                </c:pt>
              </c:strCache>
            </c:strRef>
          </c:cat>
          <c:val>
            <c:numRef>
              <c:f>Hoja2!$D$5:$D$9</c:f>
              <c:numCache>
                <c:formatCode>0%</c:formatCode>
                <c:ptCount val="5"/>
                <c:pt idx="0">
                  <c:v>0.12954924523639411</c:v>
                </c:pt>
                <c:pt idx="1">
                  <c:v>0.83143557786319489</c:v>
                </c:pt>
                <c:pt idx="2">
                  <c:v>1.2738287126729357E-2</c:v>
                </c:pt>
                <c:pt idx="3">
                  <c:v>2.6276889773681585E-2</c:v>
                </c:pt>
                <c:pt idx="4">
                  <c:v>0.99999999999999989</c:v>
                </c:pt>
              </c:numCache>
            </c:numRef>
          </c:val>
          <c:extLst xmlns:c16r2="http://schemas.microsoft.com/office/drawing/2015/06/chart">
            <c:ext xmlns:c16="http://schemas.microsoft.com/office/drawing/2014/chart" uri="{C3380CC4-5D6E-409C-BE32-E72D297353CC}">
              <c16:uniqueId val="{00000008-EBEE-4A06-ADBD-C860A792479C}"/>
            </c:ext>
          </c:extLst>
        </c:ser>
        <c:dLbls>
          <c:dLblPos val="ctr"/>
          <c:showLegendKey val="0"/>
          <c:showVal val="1"/>
          <c:showCatName val="0"/>
          <c:showSerName val="0"/>
          <c:showPercent val="0"/>
          <c:showBubbleSize val="0"/>
        </c:dLbls>
        <c:gapWidth val="150"/>
        <c:overlap val="100"/>
        <c:axId val="339499984"/>
        <c:axId val="339498808"/>
      </c:barChart>
      <c:catAx>
        <c:axId val="3394999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339498808"/>
        <c:crosses val="autoZero"/>
        <c:auto val="1"/>
        <c:lblAlgn val="ctr"/>
        <c:lblOffset val="100"/>
        <c:noMultiLvlLbl val="0"/>
      </c:catAx>
      <c:valAx>
        <c:axId val="3394988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C"/>
          </a:p>
        </c:txPr>
        <c:crossAx val="3394999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95.png"/></Relationships>
</file>

<file path=ppt/diagrams/_rels/data2.xml.rels><?xml version="1.0" encoding="UTF-8" standalone="yes"?>
<Relationships xmlns="http://schemas.openxmlformats.org/package/2006/relationships"><Relationship Id="rId1" Type="http://schemas.openxmlformats.org/officeDocument/2006/relationships/image" Target="../media/image96.png"/></Relationships>
</file>

<file path=ppt/diagrams/_rels/data3.xml.rels><?xml version="1.0" encoding="UTF-8" standalone="yes"?>
<Relationships xmlns="http://schemas.openxmlformats.org/package/2006/relationships"><Relationship Id="rId1" Type="http://schemas.openxmlformats.org/officeDocument/2006/relationships/image" Target="../media/image97.png"/></Relationships>
</file>

<file path=ppt/diagrams/_rels/data4.xml.rels><?xml version="1.0" encoding="UTF-8" standalone="yes"?>
<Relationships xmlns="http://schemas.openxmlformats.org/package/2006/relationships"><Relationship Id="rId1" Type="http://schemas.openxmlformats.org/officeDocument/2006/relationships/image" Target="../media/image99.png"/></Relationships>
</file>

<file path=ppt/diagrams/_rels/data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image" Target="../media/image113.png"/><Relationship Id="rId5" Type="http://schemas.openxmlformats.org/officeDocument/2006/relationships/image" Target="../media/image117.png"/><Relationship Id="rId4" Type="http://schemas.openxmlformats.org/officeDocument/2006/relationships/image" Target="../media/image11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95.png"/></Relationships>
</file>

<file path=ppt/diagrams/_rels/drawing2.xml.rels><?xml version="1.0" encoding="UTF-8" standalone="yes"?>
<Relationships xmlns="http://schemas.openxmlformats.org/package/2006/relationships"><Relationship Id="rId1" Type="http://schemas.openxmlformats.org/officeDocument/2006/relationships/image" Target="../media/image96.png"/></Relationships>
</file>

<file path=ppt/diagrams/_rels/drawing3.xml.rels><?xml version="1.0" encoding="UTF-8" standalone="yes"?>
<Relationships xmlns="http://schemas.openxmlformats.org/package/2006/relationships"><Relationship Id="rId1" Type="http://schemas.openxmlformats.org/officeDocument/2006/relationships/image" Target="../media/image97.png"/></Relationships>
</file>

<file path=ppt/diagrams/_rels/drawing4.xml.rels><?xml version="1.0" encoding="UTF-8" standalone="yes"?>
<Relationships xmlns="http://schemas.openxmlformats.org/package/2006/relationships"><Relationship Id="rId1" Type="http://schemas.openxmlformats.org/officeDocument/2006/relationships/image" Target="../media/image9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image" Target="../media/image113.png"/><Relationship Id="rId5" Type="http://schemas.openxmlformats.org/officeDocument/2006/relationships/image" Target="../media/image117.png"/><Relationship Id="rId4" Type="http://schemas.openxmlformats.org/officeDocument/2006/relationships/image" Target="../media/image1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27A785-862D-44F9-8E71-EA0A43952AAC}" type="doc">
      <dgm:prSet loTypeId="urn:microsoft.com/office/officeart/2009/3/layout/SnapshotPictureList" loCatId="picture" qsTypeId="urn:microsoft.com/office/officeart/2005/8/quickstyle/3d3" qsCatId="3D" csTypeId="urn:microsoft.com/office/officeart/2005/8/colors/accent1_2" csCatId="accent1" phldr="1"/>
      <dgm:spPr/>
      <dgm:t>
        <a:bodyPr/>
        <a:lstStyle/>
        <a:p>
          <a:endParaRPr lang="es-EC"/>
        </a:p>
      </dgm:t>
    </dgm:pt>
    <dgm:pt modelId="{C86EEE0B-B8DB-42CF-8D1C-13842625A56E}">
      <dgm:prSet phldrT="[Texto]" custT="1"/>
      <dgm:spPr/>
      <dgm:t>
        <a:bodyPr/>
        <a:lstStyle/>
        <a:p>
          <a:r>
            <a:rPr lang="es-EC" sz="1800" dirty="0">
              <a:latin typeface="Century Gothic" panose="020B0502020202020204" pitchFamily="34" charset="0"/>
              <a:cs typeface="Times New Roman" panose="02020603050405020304" pitchFamily="18" charset="0"/>
            </a:rPr>
            <a:t>TRANSFERENCIA DE RECURSOS POR UN VALOR </a:t>
          </a:r>
          <a:r>
            <a:rPr lang="es-EC" sz="1800" dirty="0" smtClean="0">
              <a:latin typeface="Century Gothic" panose="020B0502020202020204" pitchFamily="34" charset="0"/>
              <a:cs typeface="Times New Roman" panose="02020603050405020304" pitchFamily="18" charset="0"/>
            </a:rPr>
            <a:t>DE:  </a:t>
          </a:r>
          <a:r>
            <a:rPr lang="es-EC" sz="1800" b="1" dirty="0">
              <a:latin typeface="Century Gothic" panose="020B0502020202020204" pitchFamily="34" charset="0"/>
              <a:cs typeface="Times New Roman" panose="02020603050405020304" pitchFamily="18" charset="0"/>
            </a:rPr>
            <a:t>$ 742.502,84</a:t>
          </a:r>
        </a:p>
      </dgm:t>
    </dgm:pt>
    <dgm:pt modelId="{64F284E5-5391-4847-8FB1-BC80323774C6}" type="parTrans" cxnId="{CFB3BF25-ADA3-4E0A-BF9C-187490BD31D3}">
      <dgm:prSet/>
      <dgm:spPr/>
      <dgm:t>
        <a:bodyPr/>
        <a:lstStyle/>
        <a:p>
          <a:endParaRPr lang="es-EC"/>
        </a:p>
      </dgm:t>
    </dgm:pt>
    <dgm:pt modelId="{EF2D3638-5337-4426-9398-5C6FD99DAA94}" type="sibTrans" cxnId="{CFB3BF25-ADA3-4E0A-BF9C-187490BD31D3}">
      <dgm:prSet/>
      <dgm:spPr/>
      <dgm:t>
        <a:bodyPr/>
        <a:lstStyle/>
        <a:p>
          <a:endParaRPr lang="es-EC"/>
        </a:p>
      </dgm:t>
    </dgm:pt>
    <dgm:pt modelId="{897E6D81-B420-4645-99EF-2156E11284CC}">
      <dgm:prSet phldrT="[Texto]" custT="1"/>
      <dgm:spPr/>
      <dgm:t>
        <a:bodyPr/>
        <a:lstStyle/>
        <a:p>
          <a:pPr algn="l"/>
          <a:r>
            <a:rPr lang="es-EC" sz="1800" b="1" dirty="0">
              <a:latin typeface="Century Gothic" panose="020B0502020202020204" pitchFamily="34" charset="0"/>
              <a:cs typeface="Times New Roman" panose="02020603050405020304" pitchFamily="18" charset="0"/>
            </a:rPr>
            <a:t>BENEFICIARIOS: PARROQUIA AHUANO</a:t>
          </a:r>
        </a:p>
      </dgm:t>
    </dgm:pt>
    <dgm:pt modelId="{EA526522-7A7D-4970-8012-48A3EA288E63}" type="parTrans" cxnId="{1EEB7803-C68E-4023-B2BE-8EFD38E85B71}">
      <dgm:prSet/>
      <dgm:spPr/>
      <dgm:t>
        <a:bodyPr/>
        <a:lstStyle/>
        <a:p>
          <a:endParaRPr lang="es-EC"/>
        </a:p>
      </dgm:t>
    </dgm:pt>
    <dgm:pt modelId="{02771FAD-D6EB-4195-A18C-3EE02542B825}" type="sibTrans" cxnId="{1EEB7803-C68E-4023-B2BE-8EFD38E85B71}">
      <dgm:prSet/>
      <dgm:spPr/>
      <dgm:t>
        <a:bodyPr/>
        <a:lstStyle/>
        <a:p>
          <a:endParaRPr lang="es-EC"/>
        </a:p>
      </dgm:t>
    </dgm:pt>
    <dgm:pt modelId="{D81FA566-506A-46A1-90D8-9FED5A4F57F5}">
      <dgm:prSet phldrT="[Texto]" custT="1"/>
      <dgm:spPr/>
      <dgm:t>
        <a:bodyPr/>
        <a:lstStyle/>
        <a:p>
          <a:pPr algn="just"/>
          <a:r>
            <a:rPr lang="es-EC" sz="1800" i="1" dirty="0">
              <a:latin typeface="Century Gothic" panose="020B0502020202020204" pitchFamily="34" charset="0"/>
              <a:cs typeface="Times New Roman" panose="02020603050405020304" pitchFamily="18" charset="0"/>
            </a:rPr>
            <a:t> </a:t>
          </a:r>
          <a:r>
            <a:rPr lang="es-EC" sz="1800" b="1" i="0" dirty="0">
              <a:latin typeface="Century Gothic" panose="020B0502020202020204" pitchFamily="34" charset="0"/>
              <a:cs typeface="Times New Roman" panose="02020603050405020304" pitchFamily="18" charset="0"/>
            </a:rPr>
            <a:t>PROYECTO DENOMINADO: </a:t>
          </a:r>
          <a:r>
            <a:rPr lang="es-EC" sz="1800" dirty="0">
              <a:latin typeface="Century Gothic" panose="020B0502020202020204" pitchFamily="34" charset="0"/>
            </a:rPr>
            <a:t>CONSTRUCCIÓN DEL ESTADIO EMBLEMÁTICO PARA LA PARROQUIA AHUANO, CANTÓN TENA, PROVINCIA DE NAPO</a:t>
          </a:r>
          <a:r>
            <a:rPr lang="es-EC" sz="1800" b="1" i="0" dirty="0">
              <a:latin typeface="Century Gothic" panose="020B0502020202020204" pitchFamily="34" charset="0"/>
              <a:cs typeface="Times New Roman" panose="02020603050405020304" pitchFamily="18" charset="0"/>
            </a:rPr>
            <a:t> </a:t>
          </a:r>
          <a:endParaRPr lang="es-EC" sz="1800" i="0" dirty="0">
            <a:latin typeface="Century Gothic" panose="020B0502020202020204" pitchFamily="34" charset="0"/>
            <a:cs typeface="Times New Roman" panose="02020603050405020304" pitchFamily="18" charset="0"/>
          </a:endParaRPr>
        </a:p>
      </dgm:t>
    </dgm:pt>
    <dgm:pt modelId="{16C2912E-430B-45FA-869A-CA0C2820F1C8}" type="parTrans" cxnId="{31508CA4-6ED0-408C-B869-8F1A5CADA53F}">
      <dgm:prSet/>
      <dgm:spPr/>
      <dgm:t>
        <a:bodyPr/>
        <a:lstStyle/>
        <a:p>
          <a:endParaRPr lang="es-EC"/>
        </a:p>
      </dgm:t>
    </dgm:pt>
    <dgm:pt modelId="{EECC788E-35CB-4F22-AD81-4A2293EC2807}" type="sibTrans" cxnId="{31508CA4-6ED0-408C-B869-8F1A5CADA53F}">
      <dgm:prSet/>
      <dgm:spPr/>
      <dgm:t>
        <a:bodyPr/>
        <a:lstStyle/>
        <a:p>
          <a:endParaRPr lang="es-EC"/>
        </a:p>
      </dgm:t>
    </dgm:pt>
    <dgm:pt modelId="{1041A14D-D78D-4A1E-8806-0CE02933C05D}" type="pres">
      <dgm:prSet presAssocID="{3827A785-862D-44F9-8E71-EA0A43952AAC}" presName="Name0" presStyleCnt="0">
        <dgm:presLayoutVars>
          <dgm:chMax/>
          <dgm:chPref/>
          <dgm:dir/>
          <dgm:animLvl val="lvl"/>
        </dgm:presLayoutVars>
      </dgm:prSet>
      <dgm:spPr/>
      <dgm:t>
        <a:bodyPr/>
        <a:lstStyle/>
        <a:p>
          <a:endParaRPr lang="es-EC"/>
        </a:p>
      </dgm:t>
    </dgm:pt>
    <dgm:pt modelId="{DEB6F18B-D567-4211-A509-17CC7F9925EC}" type="pres">
      <dgm:prSet presAssocID="{C86EEE0B-B8DB-42CF-8D1C-13842625A56E}" presName="composite" presStyleCnt="0"/>
      <dgm:spPr/>
    </dgm:pt>
    <dgm:pt modelId="{E10E7B8C-B562-403E-8AAF-4D468CBD0E33}" type="pres">
      <dgm:prSet presAssocID="{C86EEE0B-B8DB-42CF-8D1C-13842625A56E}" presName="ParentAccentShape" presStyleLbl="trBgShp" presStyleIdx="0" presStyleCnt="2">
        <dgm:style>
          <a:lnRef idx="1">
            <a:schemeClr val="accent6"/>
          </a:lnRef>
          <a:fillRef idx="2">
            <a:schemeClr val="accent6"/>
          </a:fillRef>
          <a:effectRef idx="1">
            <a:schemeClr val="accent6"/>
          </a:effectRef>
          <a:fontRef idx="minor">
            <a:schemeClr val="dk1"/>
          </a:fontRef>
        </dgm:style>
      </dgm:prSet>
      <dgm:spPr/>
    </dgm:pt>
    <dgm:pt modelId="{4CBD4C69-3EB5-4C6B-9EA3-3DC4C9635D02}" type="pres">
      <dgm:prSet presAssocID="{C86EEE0B-B8DB-42CF-8D1C-13842625A56E}" presName="ParentText" presStyleLbl="revTx" presStyleIdx="0" presStyleCnt="2">
        <dgm:presLayoutVars>
          <dgm:chMax val="1"/>
          <dgm:chPref val="1"/>
          <dgm:bulletEnabled val="1"/>
        </dgm:presLayoutVars>
      </dgm:prSet>
      <dgm:spPr/>
      <dgm:t>
        <a:bodyPr/>
        <a:lstStyle/>
        <a:p>
          <a:endParaRPr lang="es-EC"/>
        </a:p>
      </dgm:t>
    </dgm:pt>
    <dgm:pt modelId="{62C1436D-B068-4EFD-BDBD-F9140A63E88C}" type="pres">
      <dgm:prSet presAssocID="{C86EEE0B-B8DB-42CF-8D1C-13842625A56E}" presName="ChildText" presStyleLbl="revTx" presStyleIdx="1" presStyleCnt="2">
        <dgm:presLayoutVars>
          <dgm:chMax val="0"/>
          <dgm:chPref val="0"/>
        </dgm:presLayoutVars>
      </dgm:prSet>
      <dgm:spPr/>
      <dgm:t>
        <a:bodyPr/>
        <a:lstStyle/>
        <a:p>
          <a:endParaRPr lang="es-EC"/>
        </a:p>
      </dgm:t>
    </dgm:pt>
    <dgm:pt modelId="{8FAFE60B-D8ED-4DA0-9384-A9764DA88A6C}" type="pres">
      <dgm:prSet presAssocID="{C86EEE0B-B8DB-42CF-8D1C-13842625A56E}" presName="ChildAccentShape" presStyleLbl="trBgShp" presStyleIdx="1" presStyleCnt="2">
        <dgm:style>
          <a:lnRef idx="1">
            <a:schemeClr val="accent6"/>
          </a:lnRef>
          <a:fillRef idx="2">
            <a:schemeClr val="accent6"/>
          </a:fillRef>
          <a:effectRef idx="1">
            <a:schemeClr val="accent6"/>
          </a:effectRef>
          <a:fontRef idx="minor">
            <a:schemeClr val="dk1"/>
          </a:fontRef>
        </dgm:style>
      </dgm:prSet>
      <dgm:spPr/>
    </dgm:pt>
    <dgm:pt modelId="{598DEDE6-4C36-41C7-B610-C6F682479DEF}" type="pres">
      <dgm:prSet presAssocID="{C86EEE0B-B8DB-42CF-8D1C-13842625A56E}" presName="Image" presStyleLbl="alignImgPlace1" presStyleIdx="0" presStyleCnt="1"/>
      <dgm:spPr>
        <a:blipFill rotWithShape="1">
          <a:blip xmlns:r="http://schemas.openxmlformats.org/officeDocument/2006/relationships" r:embed="rId1"/>
          <a:stretch>
            <a:fillRect/>
          </a:stretch>
        </a:blipFill>
      </dgm:spPr>
    </dgm:pt>
  </dgm:ptLst>
  <dgm:cxnLst>
    <dgm:cxn modelId="{1C6C296F-0834-4552-9ECA-38A4DA86CB3A}" type="presOf" srcId="{D81FA566-506A-46A1-90D8-9FED5A4F57F5}" destId="{62C1436D-B068-4EFD-BDBD-F9140A63E88C}" srcOrd="0" destOrd="1" presId="urn:microsoft.com/office/officeart/2009/3/layout/SnapshotPictureList"/>
    <dgm:cxn modelId="{B2C12979-B8C7-4B22-BC54-93821BDB3F9D}" type="presOf" srcId="{3827A785-862D-44F9-8E71-EA0A43952AAC}" destId="{1041A14D-D78D-4A1E-8806-0CE02933C05D}" srcOrd="0" destOrd="0" presId="urn:microsoft.com/office/officeart/2009/3/layout/SnapshotPictureList"/>
    <dgm:cxn modelId="{31508CA4-6ED0-408C-B869-8F1A5CADA53F}" srcId="{C86EEE0B-B8DB-42CF-8D1C-13842625A56E}" destId="{D81FA566-506A-46A1-90D8-9FED5A4F57F5}" srcOrd="1" destOrd="0" parTransId="{16C2912E-430B-45FA-869A-CA0C2820F1C8}" sibTransId="{EECC788E-35CB-4F22-AD81-4A2293EC2807}"/>
    <dgm:cxn modelId="{CFB3BF25-ADA3-4E0A-BF9C-187490BD31D3}" srcId="{3827A785-862D-44F9-8E71-EA0A43952AAC}" destId="{C86EEE0B-B8DB-42CF-8D1C-13842625A56E}" srcOrd="0" destOrd="0" parTransId="{64F284E5-5391-4847-8FB1-BC80323774C6}" sibTransId="{EF2D3638-5337-4426-9398-5C6FD99DAA94}"/>
    <dgm:cxn modelId="{4D5D1E9D-468A-4714-99E2-9BB776B5215E}" type="presOf" srcId="{897E6D81-B420-4645-99EF-2156E11284CC}" destId="{62C1436D-B068-4EFD-BDBD-F9140A63E88C}" srcOrd="0" destOrd="0" presId="urn:microsoft.com/office/officeart/2009/3/layout/SnapshotPictureList"/>
    <dgm:cxn modelId="{1EEB7803-C68E-4023-B2BE-8EFD38E85B71}" srcId="{C86EEE0B-B8DB-42CF-8D1C-13842625A56E}" destId="{897E6D81-B420-4645-99EF-2156E11284CC}" srcOrd="0" destOrd="0" parTransId="{EA526522-7A7D-4970-8012-48A3EA288E63}" sibTransId="{02771FAD-D6EB-4195-A18C-3EE02542B825}"/>
    <dgm:cxn modelId="{84B27BD7-A367-40A4-AD0E-1CA67502EC00}" type="presOf" srcId="{C86EEE0B-B8DB-42CF-8D1C-13842625A56E}" destId="{4CBD4C69-3EB5-4C6B-9EA3-3DC4C9635D02}" srcOrd="0" destOrd="0" presId="urn:microsoft.com/office/officeart/2009/3/layout/SnapshotPictureList"/>
    <dgm:cxn modelId="{E0140DB8-FBA5-4190-8E25-E7FA4C869552}" type="presParOf" srcId="{1041A14D-D78D-4A1E-8806-0CE02933C05D}" destId="{DEB6F18B-D567-4211-A509-17CC7F9925EC}" srcOrd="0" destOrd="0" presId="urn:microsoft.com/office/officeart/2009/3/layout/SnapshotPictureList"/>
    <dgm:cxn modelId="{7C90FD69-50BC-4400-B11E-BB17DD357EE9}" type="presParOf" srcId="{DEB6F18B-D567-4211-A509-17CC7F9925EC}" destId="{E10E7B8C-B562-403E-8AAF-4D468CBD0E33}" srcOrd="0" destOrd="0" presId="urn:microsoft.com/office/officeart/2009/3/layout/SnapshotPictureList"/>
    <dgm:cxn modelId="{B438899A-6165-4A50-8D7E-55C67F16167A}" type="presParOf" srcId="{DEB6F18B-D567-4211-A509-17CC7F9925EC}" destId="{4CBD4C69-3EB5-4C6B-9EA3-3DC4C9635D02}" srcOrd="1" destOrd="0" presId="urn:microsoft.com/office/officeart/2009/3/layout/SnapshotPictureList"/>
    <dgm:cxn modelId="{F66823C1-6363-453A-A235-6C121E1CB53C}" type="presParOf" srcId="{DEB6F18B-D567-4211-A509-17CC7F9925EC}" destId="{62C1436D-B068-4EFD-BDBD-F9140A63E88C}" srcOrd="2" destOrd="0" presId="urn:microsoft.com/office/officeart/2009/3/layout/SnapshotPictureList"/>
    <dgm:cxn modelId="{F591EFFF-4C28-44F2-9288-867D2BD306E5}" type="presParOf" srcId="{DEB6F18B-D567-4211-A509-17CC7F9925EC}" destId="{8FAFE60B-D8ED-4DA0-9384-A9764DA88A6C}" srcOrd="3" destOrd="0" presId="urn:microsoft.com/office/officeart/2009/3/layout/SnapshotPictureList"/>
    <dgm:cxn modelId="{05F30CE4-FF56-44F6-86DB-25CE16716A35}" type="presParOf" srcId="{DEB6F18B-D567-4211-A509-17CC7F9925EC}" destId="{598DEDE6-4C36-41C7-B610-C6F682479DEF}" srcOrd="4" destOrd="0" presId="urn:microsoft.com/office/officeart/2009/3/layout/SnapshotPictureList"/>
  </dgm:cxnLst>
  <dgm:bg>
    <a:solidFill>
      <a:schemeClr val="bg2"/>
    </a:solidFill>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27A785-862D-44F9-8E71-EA0A43952AAC}" type="doc">
      <dgm:prSet loTypeId="urn:microsoft.com/office/officeart/2009/3/layout/SnapshotPictureList" loCatId="picture" qsTypeId="urn:microsoft.com/office/officeart/2005/8/quickstyle/3d3" qsCatId="3D" csTypeId="urn:microsoft.com/office/officeart/2005/8/colors/accent1_2" csCatId="accent1" phldr="1"/>
      <dgm:spPr/>
      <dgm:t>
        <a:bodyPr/>
        <a:lstStyle/>
        <a:p>
          <a:endParaRPr lang="es-EC"/>
        </a:p>
      </dgm:t>
    </dgm:pt>
    <dgm:pt modelId="{C86EEE0B-B8DB-42CF-8D1C-13842625A56E}">
      <dgm:prSet phldrT="[Texto]" custT="1"/>
      <dgm:spPr/>
      <dgm:t>
        <a:bodyPr/>
        <a:lstStyle/>
        <a:p>
          <a:r>
            <a:rPr lang="es-EC" sz="1800" dirty="0">
              <a:latin typeface="Century Gothic" panose="020B0502020202020204" pitchFamily="34" charset="0"/>
              <a:cs typeface="Times New Roman" panose="02020603050405020304" pitchFamily="18" charset="0"/>
            </a:rPr>
            <a:t>TRANSFERENCIA DE RECURSOS POR UN VALOR DE                     </a:t>
          </a:r>
          <a:r>
            <a:rPr lang="es-EC" sz="1800" b="1" dirty="0">
              <a:latin typeface="Century Gothic" panose="020B0502020202020204" pitchFamily="34" charset="0"/>
              <a:cs typeface="Times New Roman" panose="02020603050405020304" pitchFamily="18" charset="0"/>
            </a:rPr>
            <a:t>$ 191,563.39 </a:t>
          </a:r>
        </a:p>
      </dgm:t>
    </dgm:pt>
    <dgm:pt modelId="{64F284E5-5391-4847-8FB1-BC80323774C6}" type="parTrans" cxnId="{CFB3BF25-ADA3-4E0A-BF9C-187490BD31D3}">
      <dgm:prSet/>
      <dgm:spPr/>
      <dgm:t>
        <a:bodyPr/>
        <a:lstStyle/>
        <a:p>
          <a:endParaRPr lang="es-EC"/>
        </a:p>
      </dgm:t>
    </dgm:pt>
    <dgm:pt modelId="{EF2D3638-5337-4426-9398-5C6FD99DAA94}" type="sibTrans" cxnId="{CFB3BF25-ADA3-4E0A-BF9C-187490BD31D3}">
      <dgm:prSet/>
      <dgm:spPr/>
      <dgm:t>
        <a:bodyPr/>
        <a:lstStyle/>
        <a:p>
          <a:endParaRPr lang="es-EC"/>
        </a:p>
      </dgm:t>
    </dgm:pt>
    <dgm:pt modelId="{897E6D81-B420-4645-99EF-2156E11284CC}">
      <dgm:prSet phldrT="[Texto]" custT="1"/>
      <dgm:spPr/>
      <dgm:t>
        <a:bodyPr/>
        <a:lstStyle/>
        <a:p>
          <a:pPr algn="l"/>
          <a:r>
            <a:rPr lang="es-EC" sz="1700" b="1" dirty="0">
              <a:latin typeface="Century Gothic" panose="020B0502020202020204" pitchFamily="34" charset="0"/>
              <a:cs typeface="Times New Roman" panose="02020603050405020304" pitchFamily="18" charset="0"/>
            </a:rPr>
            <a:t>ASOCIACIÓN BENEFICIARIA:  ASOCIACION ARTESANAL KICHWA JATARY </a:t>
          </a:r>
        </a:p>
      </dgm:t>
    </dgm:pt>
    <dgm:pt modelId="{EA526522-7A7D-4970-8012-48A3EA288E63}" type="parTrans" cxnId="{1EEB7803-C68E-4023-B2BE-8EFD38E85B71}">
      <dgm:prSet/>
      <dgm:spPr/>
      <dgm:t>
        <a:bodyPr/>
        <a:lstStyle/>
        <a:p>
          <a:endParaRPr lang="es-EC"/>
        </a:p>
      </dgm:t>
    </dgm:pt>
    <dgm:pt modelId="{02771FAD-D6EB-4195-A18C-3EE02542B825}" type="sibTrans" cxnId="{1EEB7803-C68E-4023-B2BE-8EFD38E85B71}">
      <dgm:prSet/>
      <dgm:spPr/>
      <dgm:t>
        <a:bodyPr/>
        <a:lstStyle/>
        <a:p>
          <a:endParaRPr lang="es-EC"/>
        </a:p>
      </dgm:t>
    </dgm:pt>
    <dgm:pt modelId="{D81FA566-506A-46A1-90D8-9FED5A4F57F5}">
      <dgm:prSet phldrT="[Texto]" custT="1"/>
      <dgm:spPr/>
      <dgm:t>
        <a:bodyPr/>
        <a:lstStyle/>
        <a:p>
          <a:pPr algn="just"/>
          <a:r>
            <a:rPr lang="es-EC" sz="1700" i="1" dirty="0">
              <a:latin typeface="Century Gothic" panose="020B0502020202020204" pitchFamily="34" charset="0"/>
              <a:cs typeface="Times New Roman" panose="02020603050405020304" pitchFamily="18" charset="0"/>
            </a:rPr>
            <a:t> </a:t>
          </a:r>
          <a:r>
            <a:rPr lang="es-EC" sz="1700" b="1" i="0" dirty="0">
              <a:latin typeface="Century Gothic" panose="020B0502020202020204" pitchFamily="34" charset="0"/>
              <a:cs typeface="Times New Roman" panose="02020603050405020304" pitchFamily="18" charset="0"/>
            </a:rPr>
            <a:t>PROYECTO DENOMINADO: </a:t>
          </a:r>
          <a:r>
            <a:rPr lang="es-EC" sz="1700" i="0" dirty="0">
              <a:latin typeface="Century Gothic" panose="020B0502020202020204" pitchFamily="34" charset="0"/>
              <a:cs typeface="Times New Roman" panose="02020603050405020304" pitchFamily="18" charset="0"/>
            </a:rPr>
            <a:t>FORTALECIMIENTO DE LA ECONOMÍA COMUNITARIA DEL PUEBLO KICHWA MEDIANTE LA REPOTENCIACIÓN DE LA INFRAESTRUCTURA Y MAQUINARIA DEL CENTRO DE ACOPIO Y AGRO TRANSFORMACIÓN DEL CAFÉ, EN LA ASOCIACIÓN ARTESANAL KICHWA JATARI PARROQUIA AHUANO, CANTÓN TENA, PROVINCIA NAPO</a:t>
          </a:r>
        </a:p>
      </dgm:t>
    </dgm:pt>
    <dgm:pt modelId="{16C2912E-430B-45FA-869A-CA0C2820F1C8}" type="parTrans" cxnId="{31508CA4-6ED0-408C-B869-8F1A5CADA53F}">
      <dgm:prSet/>
      <dgm:spPr/>
      <dgm:t>
        <a:bodyPr/>
        <a:lstStyle/>
        <a:p>
          <a:endParaRPr lang="es-EC"/>
        </a:p>
      </dgm:t>
    </dgm:pt>
    <dgm:pt modelId="{EECC788E-35CB-4F22-AD81-4A2293EC2807}" type="sibTrans" cxnId="{31508CA4-6ED0-408C-B869-8F1A5CADA53F}">
      <dgm:prSet/>
      <dgm:spPr/>
      <dgm:t>
        <a:bodyPr/>
        <a:lstStyle/>
        <a:p>
          <a:endParaRPr lang="es-EC"/>
        </a:p>
      </dgm:t>
    </dgm:pt>
    <dgm:pt modelId="{1041A14D-D78D-4A1E-8806-0CE02933C05D}" type="pres">
      <dgm:prSet presAssocID="{3827A785-862D-44F9-8E71-EA0A43952AAC}" presName="Name0" presStyleCnt="0">
        <dgm:presLayoutVars>
          <dgm:chMax/>
          <dgm:chPref/>
          <dgm:dir/>
          <dgm:animLvl val="lvl"/>
        </dgm:presLayoutVars>
      </dgm:prSet>
      <dgm:spPr/>
      <dgm:t>
        <a:bodyPr/>
        <a:lstStyle/>
        <a:p>
          <a:endParaRPr lang="es-EC"/>
        </a:p>
      </dgm:t>
    </dgm:pt>
    <dgm:pt modelId="{DEB6F18B-D567-4211-A509-17CC7F9925EC}" type="pres">
      <dgm:prSet presAssocID="{C86EEE0B-B8DB-42CF-8D1C-13842625A56E}" presName="composite" presStyleCnt="0"/>
      <dgm:spPr/>
    </dgm:pt>
    <dgm:pt modelId="{E10E7B8C-B562-403E-8AAF-4D468CBD0E33}" type="pres">
      <dgm:prSet presAssocID="{C86EEE0B-B8DB-42CF-8D1C-13842625A56E}" presName="ParentAccentShape" presStyleLbl="trBgShp" presStyleIdx="0" presStyleCnt="2">
        <dgm:style>
          <a:lnRef idx="1">
            <a:schemeClr val="accent6"/>
          </a:lnRef>
          <a:fillRef idx="2">
            <a:schemeClr val="accent6"/>
          </a:fillRef>
          <a:effectRef idx="1">
            <a:schemeClr val="accent6"/>
          </a:effectRef>
          <a:fontRef idx="minor">
            <a:schemeClr val="dk1"/>
          </a:fontRef>
        </dgm:style>
      </dgm:prSet>
      <dgm:spPr/>
    </dgm:pt>
    <dgm:pt modelId="{4CBD4C69-3EB5-4C6B-9EA3-3DC4C9635D02}" type="pres">
      <dgm:prSet presAssocID="{C86EEE0B-B8DB-42CF-8D1C-13842625A56E}" presName="ParentText" presStyleLbl="revTx" presStyleIdx="0" presStyleCnt="2">
        <dgm:presLayoutVars>
          <dgm:chMax val="1"/>
          <dgm:chPref val="1"/>
          <dgm:bulletEnabled val="1"/>
        </dgm:presLayoutVars>
      </dgm:prSet>
      <dgm:spPr/>
      <dgm:t>
        <a:bodyPr/>
        <a:lstStyle/>
        <a:p>
          <a:endParaRPr lang="es-EC"/>
        </a:p>
      </dgm:t>
    </dgm:pt>
    <dgm:pt modelId="{62C1436D-B068-4EFD-BDBD-F9140A63E88C}" type="pres">
      <dgm:prSet presAssocID="{C86EEE0B-B8DB-42CF-8D1C-13842625A56E}" presName="ChildText" presStyleLbl="revTx" presStyleIdx="1" presStyleCnt="2">
        <dgm:presLayoutVars>
          <dgm:chMax val="0"/>
          <dgm:chPref val="0"/>
        </dgm:presLayoutVars>
      </dgm:prSet>
      <dgm:spPr/>
      <dgm:t>
        <a:bodyPr/>
        <a:lstStyle/>
        <a:p>
          <a:endParaRPr lang="es-EC"/>
        </a:p>
      </dgm:t>
    </dgm:pt>
    <dgm:pt modelId="{8FAFE60B-D8ED-4DA0-9384-A9764DA88A6C}" type="pres">
      <dgm:prSet presAssocID="{C86EEE0B-B8DB-42CF-8D1C-13842625A56E}" presName="ChildAccentShape" presStyleLbl="trBgShp" presStyleIdx="1" presStyleCnt="2">
        <dgm:style>
          <a:lnRef idx="1">
            <a:schemeClr val="accent6"/>
          </a:lnRef>
          <a:fillRef idx="2">
            <a:schemeClr val="accent6"/>
          </a:fillRef>
          <a:effectRef idx="1">
            <a:schemeClr val="accent6"/>
          </a:effectRef>
          <a:fontRef idx="minor">
            <a:schemeClr val="dk1"/>
          </a:fontRef>
        </dgm:style>
      </dgm:prSet>
      <dgm:spPr/>
    </dgm:pt>
    <dgm:pt modelId="{598DEDE6-4C36-41C7-B610-C6F682479DEF}" type="pres">
      <dgm:prSet presAssocID="{C86EEE0B-B8DB-42CF-8D1C-13842625A56E}" presName="Image" presStyleLbl="alignImgPlace1" presStyleIdx="0" presStyleCnt="1"/>
      <dgm:spPr>
        <a:blipFill rotWithShape="1">
          <a:blip xmlns:r="http://schemas.openxmlformats.org/officeDocument/2006/relationships" r:embed="rId1"/>
          <a:stretch>
            <a:fillRect/>
          </a:stretch>
        </a:blipFill>
      </dgm:spPr>
    </dgm:pt>
  </dgm:ptLst>
  <dgm:cxnLst>
    <dgm:cxn modelId="{CFB3BF25-ADA3-4E0A-BF9C-187490BD31D3}" srcId="{3827A785-862D-44F9-8E71-EA0A43952AAC}" destId="{C86EEE0B-B8DB-42CF-8D1C-13842625A56E}" srcOrd="0" destOrd="0" parTransId="{64F284E5-5391-4847-8FB1-BC80323774C6}" sibTransId="{EF2D3638-5337-4426-9398-5C6FD99DAA94}"/>
    <dgm:cxn modelId="{2C6EEB2F-E64A-407B-BA5A-F7935F03C5E4}" type="presOf" srcId="{D81FA566-506A-46A1-90D8-9FED5A4F57F5}" destId="{62C1436D-B068-4EFD-BDBD-F9140A63E88C}" srcOrd="0" destOrd="1" presId="urn:microsoft.com/office/officeart/2009/3/layout/SnapshotPictureList"/>
    <dgm:cxn modelId="{2EFA961C-3120-420B-B7CF-53E8ACAB80D5}" type="presOf" srcId="{C86EEE0B-B8DB-42CF-8D1C-13842625A56E}" destId="{4CBD4C69-3EB5-4C6B-9EA3-3DC4C9635D02}" srcOrd="0" destOrd="0" presId="urn:microsoft.com/office/officeart/2009/3/layout/SnapshotPictureList"/>
    <dgm:cxn modelId="{6A77C5E0-DB37-41BD-A06B-52742058BD68}" type="presOf" srcId="{897E6D81-B420-4645-99EF-2156E11284CC}" destId="{62C1436D-B068-4EFD-BDBD-F9140A63E88C}" srcOrd="0" destOrd="0" presId="urn:microsoft.com/office/officeart/2009/3/layout/SnapshotPictureList"/>
    <dgm:cxn modelId="{31508CA4-6ED0-408C-B869-8F1A5CADA53F}" srcId="{C86EEE0B-B8DB-42CF-8D1C-13842625A56E}" destId="{D81FA566-506A-46A1-90D8-9FED5A4F57F5}" srcOrd="1" destOrd="0" parTransId="{16C2912E-430B-45FA-869A-CA0C2820F1C8}" sibTransId="{EECC788E-35CB-4F22-AD81-4A2293EC2807}"/>
    <dgm:cxn modelId="{1EEB7803-C68E-4023-B2BE-8EFD38E85B71}" srcId="{C86EEE0B-B8DB-42CF-8D1C-13842625A56E}" destId="{897E6D81-B420-4645-99EF-2156E11284CC}" srcOrd="0" destOrd="0" parTransId="{EA526522-7A7D-4970-8012-48A3EA288E63}" sibTransId="{02771FAD-D6EB-4195-A18C-3EE02542B825}"/>
    <dgm:cxn modelId="{9299E56D-4F17-4823-B62A-B3D0973C3DED}" type="presOf" srcId="{3827A785-862D-44F9-8E71-EA0A43952AAC}" destId="{1041A14D-D78D-4A1E-8806-0CE02933C05D}" srcOrd="0" destOrd="0" presId="urn:microsoft.com/office/officeart/2009/3/layout/SnapshotPictureList"/>
    <dgm:cxn modelId="{9F370AD4-78D3-48EF-9A71-7C2082AA16CB}" type="presParOf" srcId="{1041A14D-D78D-4A1E-8806-0CE02933C05D}" destId="{DEB6F18B-D567-4211-A509-17CC7F9925EC}" srcOrd="0" destOrd="0" presId="urn:microsoft.com/office/officeart/2009/3/layout/SnapshotPictureList"/>
    <dgm:cxn modelId="{BAC3D09B-1DF8-4601-9205-DB9804B6BD5E}" type="presParOf" srcId="{DEB6F18B-D567-4211-A509-17CC7F9925EC}" destId="{E10E7B8C-B562-403E-8AAF-4D468CBD0E33}" srcOrd="0" destOrd="0" presId="urn:microsoft.com/office/officeart/2009/3/layout/SnapshotPictureList"/>
    <dgm:cxn modelId="{7C4D281F-3BA4-4FA9-9DD1-144DBF0EABC2}" type="presParOf" srcId="{DEB6F18B-D567-4211-A509-17CC7F9925EC}" destId="{4CBD4C69-3EB5-4C6B-9EA3-3DC4C9635D02}" srcOrd="1" destOrd="0" presId="urn:microsoft.com/office/officeart/2009/3/layout/SnapshotPictureList"/>
    <dgm:cxn modelId="{60BB9FEA-0283-47CD-807E-E4F7A4C663AF}" type="presParOf" srcId="{DEB6F18B-D567-4211-A509-17CC7F9925EC}" destId="{62C1436D-B068-4EFD-BDBD-F9140A63E88C}" srcOrd="2" destOrd="0" presId="urn:microsoft.com/office/officeart/2009/3/layout/SnapshotPictureList"/>
    <dgm:cxn modelId="{EB7DCB55-3242-43DE-9A03-4133004D1D83}" type="presParOf" srcId="{DEB6F18B-D567-4211-A509-17CC7F9925EC}" destId="{8FAFE60B-D8ED-4DA0-9384-A9764DA88A6C}" srcOrd="3" destOrd="0" presId="urn:microsoft.com/office/officeart/2009/3/layout/SnapshotPictureList"/>
    <dgm:cxn modelId="{89E435D8-22B3-4CB2-B07F-ECEBC7EDB640}" type="presParOf" srcId="{DEB6F18B-D567-4211-A509-17CC7F9925EC}" destId="{598DEDE6-4C36-41C7-B610-C6F682479DEF}" srcOrd="4" destOrd="0" presId="urn:microsoft.com/office/officeart/2009/3/layout/SnapshotPictureList"/>
  </dgm:cxnLst>
  <dgm:bg>
    <a:solidFill>
      <a:schemeClr val="bg2"/>
    </a:solidFill>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27A785-862D-44F9-8E71-EA0A43952AAC}" type="doc">
      <dgm:prSet loTypeId="urn:microsoft.com/office/officeart/2009/3/layout/SnapshotPictureList" loCatId="picture" qsTypeId="urn:microsoft.com/office/officeart/2005/8/quickstyle/3d3" qsCatId="3D" csTypeId="urn:microsoft.com/office/officeart/2005/8/colors/accent1_2" csCatId="accent1" phldr="1"/>
      <dgm:spPr/>
      <dgm:t>
        <a:bodyPr/>
        <a:lstStyle/>
        <a:p>
          <a:endParaRPr lang="es-EC"/>
        </a:p>
      </dgm:t>
    </dgm:pt>
    <dgm:pt modelId="{C86EEE0B-B8DB-42CF-8D1C-13842625A56E}">
      <dgm:prSet phldrT="[Texto]" custT="1"/>
      <dgm:spPr/>
      <dgm:t>
        <a:bodyPr/>
        <a:lstStyle/>
        <a:p>
          <a:r>
            <a:rPr lang="es-EC" sz="2000" dirty="0">
              <a:latin typeface="Century Gothic" panose="020B0502020202020204" pitchFamily="34" charset="0"/>
              <a:cs typeface="Times New Roman" panose="02020603050405020304" pitchFamily="18" charset="0"/>
            </a:rPr>
            <a:t>MONTO DEL PROYECTO: </a:t>
          </a:r>
          <a:r>
            <a:rPr lang="es-EC" sz="2000" b="1" dirty="0">
              <a:latin typeface="Century Gothic" panose="020B0502020202020204" pitchFamily="34" charset="0"/>
              <a:cs typeface="Times New Roman" panose="02020603050405020304" pitchFamily="18" charset="0"/>
            </a:rPr>
            <a:t>$ 767,540.43</a:t>
          </a:r>
        </a:p>
      </dgm:t>
    </dgm:pt>
    <dgm:pt modelId="{64F284E5-5391-4847-8FB1-BC80323774C6}" type="parTrans" cxnId="{CFB3BF25-ADA3-4E0A-BF9C-187490BD31D3}">
      <dgm:prSet/>
      <dgm:spPr/>
      <dgm:t>
        <a:bodyPr/>
        <a:lstStyle/>
        <a:p>
          <a:endParaRPr lang="es-EC"/>
        </a:p>
      </dgm:t>
    </dgm:pt>
    <dgm:pt modelId="{EF2D3638-5337-4426-9398-5C6FD99DAA94}" type="sibTrans" cxnId="{CFB3BF25-ADA3-4E0A-BF9C-187490BD31D3}">
      <dgm:prSet/>
      <dgm:spPr/>
      <dgm:t>
        <a:bodyPr/>
        <a:lstStyle/>
        <a:p>
          <a:endParaRPr lang="es-EC"/>
        </a:p>
      </dgm:t>
    </dgm:pt>
    <dgm:pt modelId="{897E6D81-B420-4645-99EF-2156E11284CC}">
      <dgm:prSet phldrT="[Texto]" custT="1"/>
      <dgm:spPr/>
      <dgm:t>
        <a:bodyPr/>
        <a:lstStyle/>
        <a:p>
          <a:pPr algn="l"/>
          <a:r>
            <a:rPr lang="es-EC" sz="2000" b="1" dirty="0">
              <a:latin typeface="Century Gothic" panose="020B0502020202020204" pitchFamily="34" charset="0"/>
              <a:cs typeface="Times New Roman" panose="02020603050405020304" pitchFamily="18" charset="0"/>
            </a:rPr>
            <a:t>BENEFICIARIOS: PARROQUIA AHUANO</a:t>
          </a:r>
        </a:p>
      </dgm:t>
    </dgm:pt>
    <dgm:pt modelId="{EA526522-7A7D-4970-8012-48A3EA288E63}" type="parTrans" cxnId="{1EEB7803-C68E-4023-B2BE-8EFD38E85B71}">
      <dgm:prSet/>
      <dgm:spPr/>
      <dgm:t>
        <a:bodyPr/>
        <a:lstStyle/>
        <a:p>
          <a:endParaRPr lang="es-EC"/>
        </a:p>
      </dgm:t>
    </dgm:pt>
    <dgm:pt modelId="{02771FAD-D6EB-4195-A18C-3EE02542B825}" type="sibTrans" cxnId="{1EEB7803-C68E-4023-B2BE-8EFD38E85B71}">
      <dgm:prSet/>
      <dgm:spPr/>
      <dgm:t>
        <a:bodyPr/>
        <a:lstStyle/>
        <a:p>
          <a:endParaRPr lang="es-EC"/>
        </a:p>
      </dgm:t>
    </dgm:pt>
    <dgm:pt modelId="{D81FA566-506A-46A1-90D8-9FED5A4F57F5}">
      <dgm:prSet phldrT="[Texto]" custT="1"/>
      <dgm:spPr/>
      <dgm:t>
        <a:bodyPr/>
        <a:lstStyle/>
        <a:p>
          <a:pPr algn="just"/>
          <a:r>
            <a:rPr lang="es-EC" sz="1800" i="1" dirty="0">
              <a:latin typeface="Century Gothic" panose="020B0502020202020204" pitchFamily="34" charset="0"/>
              <a:cs typeface="Times New Roman" panose="02020603050405020304" pitchFamily="18" charset="0"/>
            </a:rPr>
            <a:t> </a:t>
          </a:r>
          <a:r>
            <a:rPr lang="es-EC" sz="2000" b="1" i="0" dirty="0">
              <a:latin typeface="Century Gothic" panose="020B0502020202020204" pitchFamily="34" charset="0"/>
              <a:cs typeface="Times New Roman" panose="02020603050405020304" pitchFamily="18" charset="0"/>
            </a:rPr>
            <a:t>PROYECTO DENOMINADO: "</a:t>
          </a:r>
          <a:r>
            <a:rPr lang="es-EC" sz="2000" b="0" i="0" dirty="0">
              <a:latin typeface="Century Gothic" panose="020B0502020202020204" pitchFamily="34" charset="0"/>
              <a:cs typeface="Times New Roman" panose="02020603050405020304" pitchFamily="18" charset="0"/>
            </a:rPr>
            <a:t>CONSTRUCCIÓN DE UN CENTRO FERIAL PARA COMERCIALIZACIÓN DE PRODUCTOS DE LA ZONA, EN EL FORTALECIMIENTO A LA PRODUCCIÓN DE LA PARROQUIA RURAL DE AHUANO, CANTÓN TENA, PROVINCIA DE NAPO</a:t>
          </a:r>
          <a:r>
            <a:rPr lang="es-EC" sz="2000" b="1" i="0" dirty="0">
              <a:latin typeface="Century Gothic" panose="020B0502020202020204" pitchFamily="34" charset="0"/>
              <a:cs typeface="Times New Roman" panose="02020603050405020304" pitchFamily="18" charset="0"/>
            </a:rPr>
            <a:t>”</a:t>
          </a:r>
          <a:endParaRPr lang="es-EC" sz="2000" i="0" dirty="0">
            <a:latin typeface="Century Gothic" panose="020B0502020202020204" pitchFamily="34" charset="0"/>
            <a:cs typeface="Times New Roman" panose="02020603050405020304" pitchFamily="18" charset="0"/>
          </a:endParaRPr>
        </a:p>
      </dgm:t>
    </dgm:pt>
    <dgm:pt modelId="{16C2912E-430B-45FA-869A-CA0C2820F1C8}" type="parTrans" cxnId="{31508CA4-6ED0-408C-B869-8F1A5CADA53F}">
      <dgm:prSet/>
      <dgm:spPr/>
      <dgm:t>
        <a:bodyPr/>
        <a:lstStyle/>
        <a:p>
          <a:endParaRPr lang="es-EC"/>
        </a:p>
      </dgm:t>
    </dgm:pt>
    <dgm:pt modelId="{EECC788E-35CB-4F22-AD81-4A2293EC2807}" type="sibTrans" cxnId="{31508CA4-6ED0-408C-B869-8F1A5CADA53F}">
      <dgm:prSet/>
      <dgm:spPr/>
      <dgm:t>
        <a:bodyPr/>
        <a:lstStyle/>
        <a:p>
          <a:endParaRPr lang="es-EC"/>
        </a:p>
      </dgm:t>
    </dgm:pt>
    <dgm:pt modelId="{1041A14D-D78D-4A1E-8806-0CE02933C05D}" type="pres">
      <dgm:prSet presAssocID="{3827A785-862D-44F9-8E71-EA0A43952AAC}" presName="Name0" presStyleCnt="0">
        <dgm:presLayoutVars>
          <dgm:chMax/>
          <dgm:chPref/>
          <dgm:dir/>
          <dgm:animLvl val="lvl"/>
        </dgm:presLayoutVars>
      </dgm:prSet>
      <dgm:spPr/>
      <dgm:t>
        <a:bodyPr/>
        <a:lstStyle/>
        <a:p>
          <a:endParaRPr lang="es-EC"/>
        </a:p>
      </dgm:t>
    </dgm:pt>
    <dgm:pt modelId="{DEB6F18B-D567-4211-A509-17CC7F9925EC}" type="pres">
      <dgm:prSet presAssocID="{C86EEE0B-B8DB-42CF-8D1C-13842625A56E}" presName="composite" presStyleCnt="0"/>
      <dgm:spPr/>
    </dgm:pt>
    <dgm:pt modelId="{E10E7B8C-B562-403E-8AAF-4D468CBD0E33}" type="pres">
      <dgm:prSet presAssocID="{C86EEE0B-B8DB-42CF-8D1C-13842625A56E}" presName="ParentAccentShape" presStyleLbl="trBgShp" presStyleIdx="0" presStyleCnt="2">
        <dgm:style>
          <a:lnRef idx="1">
            <a:schemeClr val="accent6"/>
          </a:lnRef>
          <a:fillRef idx="2">
            <a:schemeClr val="accent6"/>
          </a:fillRef>
          <a:effectRef idx="1">
            <a:schemeClr val="accent6"/>
          </a:effectRef>
          <a:fontRef idx="minor">
            <a:schemeClr val="dk1"/>
          </a:fontRef>
        </dgm:style>
      </dgm:prSet>
      <dgm:spPr/>
    </dgm:pt>
    <dgm:pt modelId="{4CBD4C69-3EB5-4C6B-9EA3-3DC4C9635D02}" type="pres">
      <dgm:prSet presAssocID="{C86EEE0B-B8DB-42CF-8D1C-13842625A56E}" presName="ParentText" presStyleLbl="revTx" presStyleIdx="0" presStyleCnt="2">
        <dgm:presLayoutVars>
          <dgm:chMax val="1"/>
          <dgm:chPref val="1"/>
          <dgm:bulletEnabled val="1"/>
        </dgm:presLayoutVars>
      </dgm:prSet>
      <dgm:spPr/>
      <dgm:t>
        <a:bodyPr/>
        <a:lstStyle/>
        <a:p>
          <a:endParaRPr lang="es-EC"/>
        </a:p>
      </dgm:t>
    </dgm:pt>
    <dgm:pt modelId="{62C1436D-B068-4EFD-BDBD-F9140A63E88C}" type="pres">
      <dgm:prSet presAssocID="{C86EEE0B-B8DB-42CF-8D1C-13842625A56E}" presName="ChildText" presStyleLbl="revTx" presStyleIdx="1" presStyleCnt="2" custLinFactNeighborX="-1175" custLinFactNeighborY="-6792">
        <dgm:presLayoutVars>
          <dgm:chMax val="0"/>
          <dgm:chPref val="0"/>
        </dgm:presLayoutVars>
      </dgm:prSet>
      <dgm:spPr/>
      <dgm:t>
        <a:bodyPr/>
        <a:lstStyle/>
        <a:p>
          <a:endParaRPr lang="es-EC"/>
        </a:p>
      </dgm:t>
    </dgm:pt>
    <dgm:pt modelId="{8FAFE60B-D8ED-4DA0-9384-A9764DA88A6C}" type="pres">
      <dgm:prSet presAssocID="{C86EEE0B-B8DB-42CF-8D1C-13842625A56E}" presName="ChildAccentShape" presStyleLbl="trBgShp" presStyleIdx="1" presStyleCnt="2">
        <dgm:style>
          <a:lnRef idx="1">
            <a:schemeClr val="accent6"/>
          </a:lnRef>
          <a:fillRef idx="2">
            <a:schemeClr val="accent6"/>
          </a:fillRef>
          <a:effectRef idx="1">
            <a:schemeClr val="accent6"/>
          </a:effectRef>
          <a:fontRef idx="minor">
            <a:schemeClr val="dk1"/>
          </a:fontRef>
        </dgm:style>
      </dgm:prSet>
      <dgm:spPr/>
    </dgm:pt>
    <dgm:pt modelId="{598DEDE6-4C36-41C7-B610-C6F682479DEF}" type="pres">
      <dgm:prSet presAssocID="{C86EEE0B-B8DB-42CF-8D1C-13842625A56E}" presName="Image" presStyleLbl="alignImgPlace1" presStyleIdx="0" presStyleCnt="1"/>
      <dgm:spPr>
        <a:blipFill rotWithShape="1">
          <a:blip xmlns:r="http://schemas.openxmlformats.org/officeDocument/2006/relationships" r:embed="rId1"/>
          <a:stretch>
            <a:fillRect/>
          </a:stretch>
        </a:blipFill>
      </dgm:spPr>
    </dgm:pt>
  </dgm:ptLst>
  <dgm:cxnLst>
    <dgm:cxn modelId="{CFB3BF25-ADA3-4E0A-BF9C-187490BD31D3}" srcId="{3827A785-862D-44F9-8E71-EA0A43952AAC}" destId="{C86EEE0B-B8DB-42CF-8D1C-13842625A56E}" srcOrd="0" destOrd="0" parTransId="{64F284E5-5391-4847-8FB1-BC80323774C6}" sibTransId="{EF2D3638-5337-4426-9398-5C6FD99DAA94}"/>
    <dgm:cxn modelId="{DED86D74-49F9-4D42-96BB-138CF2CB274B}" type="presOf" srcId="{3827A785-862D-44F9-8E71-EA0A43952AAC}" destId="{1041A14D-D78D-4A1E-8806-0CE02933C05D}" srcOrd="0" destOrd="0" presId="urn:microsoft.com/office/officeart/2009/3/layout/SnapshotPictureList"/>
    <dgm:cxn modelId="{67FC2ADD-ABD3-48AB-92DB-8848D0E7FAFB}" type="presOf" srcId="{C86EEE0B-B8DB-42CF-8D1C-13842625A56E}" destId="{4CBD4C69-3EB5-4C6B-9EA3-3DC4C9635D02}" srcOrd="0" destOrd="0" presId="urn:microsoft.com/office/officeart/2009/3/layout/SnapshotPictureList"/>
    <dgm:cxn modelId="{31508CA4-6ED0-408C-B869-8F1A5CADA53F}" srcId="{C86EEE0B-B8DB-42CF-8D1C-13842625A56E}" destId="{D81FA566-506A-46A1-90D8-9FED5A4F57F5}" srcOrd="1" destOrd="0" parTransId="{16C2912E-430B-45FA-869A-CA0C2820F1C8}" sibTransId="{EECC788E-35CB-4F22-AD81-4A2293EC2807}"/>
    <dgm:cxn modelId="{56B747AA-F465-43E1-A3E6-9E9880DA7FE5}" type="presOf" srcId="{897E6D81-B420-4645-99EF-2156E11284CC}" destId="{62C1436D-B068-4EFD-BDBD-F9140A63E88C}" srcOrd="0" destOrd="0" presId="urn:microsoft.com/office/officeart/2009/3/layout/SnapshotPictureList"/>
    <dgm:cxn modelId="{63C9930E-8540-44C8-B967-BBBCC92A6492}" type="presOf" srcId="{D81FA566-506A-46A1-90D8-9FED5A4F57F5}" destId="{62C1436D-B068-4EFD-BDBD-F9140A63E88C}" srcOrd="0" destOrd="1" presId="urn:microsoft.com/office/officeart/2009/3/layout/SnapshotPictureList"/>
    <dgm:cxn modelId="{1EEB7803-C68E-4023-B2BE-8EFD38E85B71}" srcId="{C86EEE0B-B8DB-42CF-8D1C-13842625A56E}" destId="{897E6D81-B420-4645-99EF-2156E11284CC}" srcOrd="0" destOrd="0" parTransId="{EA526522-7A7D-4970-8012-48A3EA288E63}" sibTransId="{02771FAD-D6EB-4195-A18C-3EE02542B825}"/>
    <dgm:cxn modelId="{6201A55C-AB13-4F12-A3E8-CD9CE14C5F24}" type="presParOf" srcId="{1041A14D-D78D-4A1E-8806-0CE02933C05D}" destId="{DEB6F18B-D567-4211-A509-17CC7F9925EC}" srcOrd="0" destOrd="0" presId="urn:microsoft.com/office/officeart/2009/3/layout/SnapshotPictureList"/>
    <dgm:cxn modelId="{F1D7CE58-FC67-473B-B3EF-D5B0A415DB85}" type="presParOf" srcId="{DEB6F18B-D567-4211-A509-17CC7F9925EC}" destId="{E10E7B8C-B562-403E-8AAF-4D468CBD0E33}" srcOrd="0" destOrd="0" presId="urn:microsoft.com/office/officeart/2009/3/layout/SnapshotPictureList"/>
    <dgm:cxn modelId="{A4CB8E44-FBD5-4E3B-A4FF-39DC5AAC2224}" type="presParOf" srcId="{DEB6F18B-D567-4211-A509-17CC7F9925EC}" destId="{4CBD4C69-3EB5-4C6B-9EA3-3DC4C9635D02}" srcOrd="1" destOrd="0" presId="urn:microsoft.com/office/officeart/2009/3/layout/SnapshotPictureList"/>
    <dgm:cxn modelId="{EB6D0F40-0F68-45D6-B8EB-65A5270D1F06}" type="presParOf" srcId="{DEB6F18B-D567-4211-A509-17CC7F9925EC}" destId="{62C1436D-B068-4EFD-BDBD-F9140A63E88C}" srcOrd="2" destOrd="0" presId="urn:microsoft.com/office/officeart/2009/3/layout/SnapshotPictureList"/>
    <dgm:cxn modelId="{3362B982-7EF7-4329-BD6E-2883CC221746}" type="presParOf" srcId="{DEB6F18B-D567-4211-A509-17CC7F9925EC}" destId="{8FAFE60B-D8ED-4DA0-9384-A9764DA88A6C}" srcOrd="3" destOrd="0" presId="urn:microsoft.com/office/officeart/2009/3/layout/SnapshotPictureList"/>
    <dgm:cxn modelId="{1AC12FEA-FD5F-49F5-976C-6B6ACD232A51}" type="presParOf" srcId="{DEB6F18B-D567-4211-A509-17CC7F9925EC}" destId="{598DEDE6-4C36-41C7-B610-C6F682479DEF}" srcOrd="4" destOrd="0" presId="urn:microsoft.com/office/officeart/2009/3/layout/SnapshotPictureList"/>
  </dgm:cxnLst>
  <dgm:bg>
    <a:solidFill>
      <a:schemeClr val="bg2"/>
    </a:solidFill>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27A785-862D-44F9-8E71-EA0A43952AAC}" type="doc">
      <dgm:prSet loTypeId="urn:microsoft.com/office/officeart/2009/3/layout/SnapshotPictureList" loCatId="picture" qsTypeId="urn:microsoft.com/office/officeart/2005/8/quickstyle/3d3" qsCatId="3D" csTypeId="urn:microsoft.com/office/officeart/2005/8/colors/accent1_2" csCatId="accent1" phldr="1"/>
      <dgm:spPr/>
      <dgm:t>
        <a:bodyPr/>
        <a:lstStyle/>
        <a:p>
          <a:endParaRPr lang="es-EC"/>
        </a:p>
      </dgm:t>
    </dgm:pt>
    <dgm:pt modelId="{C86EEE0B-B8DB-42CF-8D1C-13842625A56E}">
      <dgm:prSet phldrT="[Texto]" custT="1"/>
      <dgm:spPr/>
      <dgm:t>
        <a:bodyPr/>
        <a:lstStyle/>
        <a:p>
          <a:r>
            <a:rPr lang="es-EC" sz="1800" dirty="0">
              <a:latin typeface="Century Gothic" panose="020B0502020202020204" pitchFamily="34" charset="0"/>
              <a:cs typeface="Times New Roman" panose="02020603050405020304" pitchFamily="18" charset="0"/>
            </a:rPr>
            <a:t>MONTO TOTAL DE LOS CONVENIOS: </a:t>
          </a:r>
          <a:r>
            <a:rPr lang="es-EC" sz="1800" b="1" dirty="0">
              <a:latin typeface="Century Gothic" panose="020B0502020202020204" pitchFamily="34" charset="0"/>
              <a:cs typeface="Times New Roman" panose="02020603050405020304" pitchFamily="18" charset="0"/>
            </a:rPr>
            <a:t>$ 23.035,08</a:t>
          </a:r>
        </a:p>
      </dgm:t>
    </dgm:pt>
    <dgm:pt modelId="{64F284E5-5391-4847-8FB1-BC80323774C6}" type="parTrans" cxnId="{CFB3BF25-ADA3-4E0A-BF9C-187490BD31D3}">
      <dgm:prSet/>
      <dgm:spPr/>
      <dgm:t>
        <a:bodyPr/>
        <a:lstStyle/>
        <a:p>
          <a:endParaRPr lang="es-EC"/>
        </a:p>
      </dgm:t>
    </dgm:pt>
    <dgm:pt modelId="{EF2D3638-5337-4426-9398-5C6FD99DAA94}" type="sibTrans" cxnId="{CFB3BF25-ADA3-4E0A-BF9C-187490BD31D3}">
      <dgm:prSet/>
      <dgm:spPr/>
      <dgm:t>
        <a:bodyPr/>
        <a:lstStyle/>
        <a:p>
          <a:endParaRPr lang="es-EC"/>
        </a:p>
      </dgm:t>
    </dgm:pt>
    <dgm:pt modelId="{897E6D81-B420-4645-99EF-2156E11284CC}">
      <dgm:prSet phldrT="[Texto]" custT="1"/>
      <dgm:spPr/>
      <dgm:t>
        <a:bodyPr/>
        <a:lstStyle/>
        <a:p>
          <a:pPr algn="just"/>
          <a:r>
            <a:rPr lang="es-EC" sz="1600" b="1" dirty="0">
              <a:latin typeface="Century Gothic" panose="020B0502020202020204" pitchFamily="34" charset="0"/>
              <a:cs typeface="Times New Roman" panose="02020603050405020304" pitchFamily="18" charset="0"/>
            </a:rPr>
            <a:t>BENEFICIARIOS: CENTRO GERONTOLOGICO AHUANO ZONA 1 Y 2 </a:t>
          </a:r>
        </a:p>
      </dgm:t>
    </dgm:pt>
    <dgm:pt modelId="{EA526522-7A7D-4970-8012-48A3EA288E63}" type="parTrans" cxnId="{1EEB7803-C68E-4023-B2BE-8EFD38E85B71}">
      <dgm:prSet/>
      <dgm:spPr/>
      <dgm:t>
        <a:bodyPr/>
        <a:lstStyle/>
        <a:p>
          <a:endParaRPr lang="es-EC"/>
        </a:p>
      </dgm:t>
    </dgm:pt>
    <dgm:pt modelId="{02771FAD-D6EB-4195-A18C-3EE02542B825}" type="sibTrans" cxnId="{1EEB7803-C68E-4023-B2BE-8EFD38E85B71}">
      <dgm:prSet/>
      <dgm:spPr/>
      <dgm:t>
        <a:bodyPr/>
        <a:lstStyle/>
        <a:p>
          <a:endParaRPr lang="es-EC"/>
        </a:p>
      </dgm:t>
    </dgm:pt>
    <dgm:pt modelId="{D81FA566-506A-46A1-90D8-9FED5A4F57F5}">
      <dgm:prSet phldrT="[Texto]" custT="1"/>
      <dgm:spPr/>
      <dgm:t>
        <a:bodyPr/>
        <a:lstStyle/>
        <a:p>
          <a:pPr algn="just"/>
          <a:r>
            <a:rPr lang="es-EC" sz="1600" i="1" dirty="0">
              <a:latin typeface="Century Gothic" panose="020B0502020202020204" pitchFamily="34" charset="0"/>
              <a:cs typeface="Times New Roman" panose="02020603050405020304" pitchFamily="18" charset="0"/>
            </a:rPr>
            <a:t> </a:t>
          </a:r>
          <a:r>
            <a:rPr lang="es-EC" sz="1600" dirty="0">
              <a:latin typeface="Century Gothic" panose="020B0502020202020204" pitchFamily="34" charset="0"/>
              <a:cs typeface="Times New Roman" panose="02020603050405020304" pitchFamily="18" charset="0"/>
            </a:rPr>
            <a:t>CONVENIO DE COOPERACIÓN TÉCNICO ECONÓMICA  ENTRE EL MINISTERIO DE INCLUSIÓN ECONÓMICA Y SOCIAL- MIES Y GOBIERNO AUTÓNOMO DESCENTRALIZADO PARROQUIAL RURAL DE AHUANO (GAD) PARA LA IMPLEMENTACIÓN DE SERVICIOS DE PERSONAS ADULTAS MAYORES –PEJ EN LA MODALIDAD ATENCIÓN DOMICILIARIA PARA PERSONAS ADULTAS MAYORES SIN DISCAPACIDAD</a:t>
          </a:r>
          <a:r>
            <a:rPr lang="es-EC" sz="900" dirty="0">
              <a:latin typeface="Century Gothic" panose="020B0502020202020204" pitchFamily="34" charset="0"/>
              <a:cs typeface="Times New Roman" panose="02020603050405020304" pitchFamily="18" charset="0"/>
            </a:rPr>
            <a:t>.</a:t>
          </a:r>
          <a:endParaRPr lang="es-EC" sz="1000" i="0" dirty="0">
            <a:latin typeface="Century Gothic" panose="020B0502020202020204" pitchFamily="34" charset="0"/>
            <a:cs typeface="Times New Roman" panose="02020603050405020304" pitchFamily="18" charset="0"/>
          </a:endParaRPr>
        </a:p>
      </dgm:t>
    </dgm:pt>
    <dgm:pt modelId="{16C2912E-430B-45FA-869A-CA0C2820F1C8}" type="parTrans" cxnId="{31508CA4-6ED0-408C-B869-8F1A5CADA53F}">
      <dgm:prSet/>
      <dgm:spPr/>
      <dgm:t>
        <a:bodyPr/>
        <a:lstStyle/>
        <a:p>
          <a:endParaRPr lang="es-EC"/>
        </a:p>
      </dgm:t>
    </dgm:pt>
    <dgm:pt modelId="{EECC788E-35CB-4F22-AD81-4A2293EC2807}" type="sibTrans" cxnId="{31508CA4-6ED0-408C-B869-8F1A5CADA53F}">
      <dgm:prSet/>
      <dgm:spPr/>
      <dgm:t>
        <a:bodyPr/>
        <a:lstStyle/>
        <a:p>
          <a:endParaRPr lang="es-EC"/>
        </a:p>
      </dgm:t>
    </dgm:pt>
    <dgm:pt modelId="{1041A14D-D78D-4A1E-8806-0CE02933C05D}" type="pres">
      <dgm:prSet presAssocID="{3827A785-862D-44F9-8E71-EA0A43952AAC}" presName="Name0" presStyleCnt="0">
        <dgm:presLayoutVars>
          <dgm:chMax/>
          <dgm:chPref/>
          <dgm:dir/>
          <dgm:animLvl val="lvl"/>
        </dgm:presLayoutVars>
      </dgm:prSet>
      <dgm:spPr/>
      <dgm:t>
        <a:bodyPr/>
        <a:lstStyle/>
        <a:p>
          <a:endParaRPr lang="es-EC"/>
        </a:p>
      </dgm:t>
    </dgm:pt>
    <dgm:pt modelId="{DEB6F18B-D567-4211-A509-17CC7F9925EC}" type="pres">
      <dgm:prSet presAssocID="{C86EEE0B-B8DB-42CF-8D1C-13842625A56E}" presName="composite" presStyleCnt="0"/>
      <dgm:spPr/>
    </dgm:pt>
    <dgm:pt modelId="{E10E7B8C-B562-403E-8AAF-4D468CBD0E33}" type="pres">
      <dgm:prSet presAssocID="{C86EEE0B-B8DB-42CF-8D1C-13842625A56E}" presName="ParentAccentShape" presStyleLbl="trBgShp" presStyleIdx="0" presStyleCnt="2">
        <dgm:style>
          <a:lnRef idx="1">
            <a:schemeClr val="accent6"/>
          </a:lnRef>
          <a:fillRef idx="2">
            <a:schemeClr val="accent6"/>
          </a:fillRef>
          <a:effectRef idx="1">
            <a:schemeClr val="accent6"/>
          </a:effectRef>
          <a:fontRef idx="minor">
            <a:schemeClr val="dk1"/>
          </a:fontRef>
        </dgm:style>
      </dgm:prSet>
      <dgm:spPr/>
    </dgm:pt>
    <dgm:pt modelId="{4CBD4C69-3EB5-4C6B-9EA3-3DC4C9635D02}" type="pres">
      <dgm:prSet presAssocID="{C86EEE0B-B8DB-42CF-8D1C-13842625A56E}" presName="ParentText" presStyleLbl="revTx" presStyleIdx="0" presStyleCnt="2">
        <dgm:presLayoutVars>
          <dgm:chMax val="1"/>
          <dgm:chPref val="1"/>
          <dgm:bulletEnabled val="1"/>
        </dgm:presLayoutVars>
      </dgm:prSet>
      <dgm:spPr/>
      <dgm:t>
        <a:bodyPr/>
        <a:lstStyle/>
        <a:p>
          <a:endParaRPr lang="es-EC"/>
        </a:p>
      </dgm:t>
    </dgm:pt>
    <dgm:pt modelId="{62C1436D-B068-4EFD-BDBD-F9140A63E88C}" type="pres">
      <dgm:prSet presAssocID="{C86EEE0B-B8DB-42CF-8D1C-13842625A56E}" presName="ChildText" presStyleLbl="revTx" presStyleIdx="1" presStyleCnt="2" custLinFactNeighborX="-5247" custLinFactNeighborY="-7521">
        <dgm:presLayoutVars>
          <dgm:chMax val="0"/>
          <dgm:chPref val="0"/>
        </dgm:presLayoutVars>
      </dgm:prSet>
      <dgm:spPr/>
      <dgm:t>
        <a:bodyPr/>
        <a:lstStyle/>
        <a:p>
          <a:endParaRPr lang="es-EC"/>
        </a:p>
      </dgm:t>
    </dgm:pt>
    <dgm:pt modelId="{8FAFE60B-D8ED-4DA0-9384-A9764DA88A6C}" type="pres">
      <dgm:prSet presAssocID="{C86EEE0B-B8DB-42CF-8D1C-13842625A56E}" presName="ChildAccentShape" presStyleLbl="trBgShp" presStyleIdx="1" presStyleCnt="2">
        <dgm:style>
          <a:lnRef idx="1">
            <a:schemeClr val="accent6"/>
          </a:lnRef>
          <a:fillRef idx="2">
            <a:schemeClr val="accent6"/>
          </a:fillRef>
          <a:effectRef idx="1">
            <a:schemeClr val="accent6"/>
          </a:effectRef>
          <a:fontRef idx="minor">
            <a:schemeClr val="dk1"/>
          </a:fontRef>
        </dgm:style>
      </dgm:prSet>
      <dgm:spPr/>
    </dgm:pt>
    <dgm:pt modelId="{598DEDE6-4C36-41C7-B610-C6F682479DEF}" type="pres">
      <dgm:prSet presAssocID="{C86EEE0B-B8DB-42CF-8D1C-13842625A56E}" presName="Image" presStyleLbl="alignImgPlace1" presStyleIdx="0" presStyleCnt="1"/>
      <dgm:spPr>
        <a:blipFill rotWithShape="1">
          <a:blip xmlns:r="http://schemas.openxmlformats.org/officeDocument/2006/relationships" r:embed="rId1"/>
          <a:stretch>
            <a:fillRect/>
          </a:stretch>
        </a:blipFill>
      </dgm:spPr>
    </dgm:pt>
  </dgm:ptLst>
  <dgm:cxnLst>
    <dgm:cxn modelId="{DD7BF5C8-CFAB-4AC8-8729-2C8CC5AB651E}" type="presOf" srcId="{3827A785-862D-44F9-8E71-EA0A43952AAC}" destId="{1041A14D-D78D-4A1E-8806-0CE02933C05D}" srcOrd="0" destOrd="0" presId="urn:microsoft.com/office/officeart/2009/3/layout/SnapshotPictureList"/>
    <dgm:cxn modelId="{31508CA4-6ED0-408C-B869-8F1A5CADA53F}" srcId="{C86EEE0B-B8DB-42CF-8D1C-13842625A56E}" destId="{D81FA566-506A-46A1-90D8-9FED5A4F57F5}" srcOrd="1" destOrd="0" parTransId="{16C2912E-430B-45FA-869A-CA0C2820F1C8}" sibTransId="{EECC788E-35CB-4F22-AD81-4A2293EC2807}"/>
    <dgm:cxn modelId="{9934A150-F6D7-49CC-A905-588335BECD84}" type="presOf" srcId="{C86EEE0B-B8DB-42CF-8D1C-13842625A56E}" destId="{4CBD4C69-3EB5-4C6B-9EA3-3DC4C9635D02}" srcOrd="0" destOrd="0" presId="urn:microsoft.com/office/officeart/2009/3/layout/SnapshotPictureList"/>
    <dgm:cxn modelId="{CFB3BF25-ADA3-4E0A-BF9C-187490BD31D3}" srcId="{3827A785-862D-44F9-8E71-EA0A43952AAC}" destId="{C86EEE0B-B8DB-42CF-8D1C-13842625A56E}" srcOrd="0" destOrd="0" parTransId="{64F284E5-5391-4847-8FB1-BC80323774C6}" sibTransId="{EF2D3638-5337-4426-9398-5C6FD99DAA94}"/>
    <dgm:cxn modelId="{D8CF75D7-C7AC-4405-9F9C-D310878DC4F8}" type="presOf" srcId="{D81FA566-506A-46A1-90D8-9FED5A4F57F5}" destId="{62C1436D-B068-4EFD-BDBD-F9140A63E88C}" srcOrd="0" destOrd="1" presId="urn:microsoft.com/office/officeart/2009/3/layout/SnapshotPictureList"/>
    <dgm:cxn modelId="{1EEB7803-C68E-4023-B2BE-8EFD38E85B71}" srcId="{C86EEE0B-B8DB-42CF-8D1C-13842625A56E}" destId="{897E6D81-B420-4645-99EF-2156E11284CC}" srcOrd="0" destOrd="0" parTransId="{EA526522-7A7D-4970-8012-48A3EA288E63}" sibTransId="{02771FAD-D6EB-4195-A18C-3EE02542B825}"/>
    <dgm:cxn modelId="{A67B4371-EDF2-4792-8175-199FAC4339F8}" type="presOf" srcId="{897E6D81-B420-4645-99EF-2156E11284CC}" destId="{62C1436D-B068-4EFD-BDBD-F9140A63E88C}" srcOrd="0" destOrd="0" presId="urn:microsoft.com/office/officeart/2009/3/layout/SnapshotPictureList"/>
    <dgm:cxn modelId="{6457A96D-50C1-478A-8292-105EA1489017}" type="presParOf" srcId="{1041A14D-D78D-4A1E-8806-0CE02933C05D}" destId="{DEB6F18B-D567-4211-A509-17CC7F9925EC}" srcOrd="0" destOrd="0" presId="urn:microsoft.com/office/officeart/2009/3/layout/SnapshotPictureList"/>
    <dgm:cxn modelId="{566D73E4-D1E6-44B5-9DF7-2927E58BE2DD}" type="presParOf" srcId="{DEB6F18B-D567-4211-A509-17CC7F9925EC}" destId="{E10E7B8C-B562-403E-8AAF-4D468CBD0E33}" srcOrd="0" destOrd="0" presId="urn:microsoft.com/office/officeart/2009/3/layout/SnapshotPictureList"/>
    <dgm:cxn modelId="{54D3CA34-C77D-40CC-AEAC-053BA44AE5F5}" type="presParOf" srcId="{DEB6F18B-D567-4211-A509-17CC7F9925EC}" destId="{4CBD4C69-3EB5-4C6B-9EA3-3DC4C9635D02}" srcOrd="1" destOrd="0" presId="urn:microsoft.com/office/officeart/2009/3/layout/SnapshotPictureList"/>
    <dgm:cxn modelId="{51F6E4C9-A473-43F7-9D03-3967E723E829}" type="presParOf" srcId="{DEB6F18B-D567-4211-A509-17CC7F9925EC}" destId="{62C1436D-B068-4EFD-BDBD-F9140A63E88C}" srcOrd="2" destOrd="0" presId="urn:microsoft.com/office/officeart/2009/3/layout/SnapshotPictureList"/>
    <dgm:cxn modelId="{5B6C5C54-13C0-4E37-B881-157D72AAE02F}" type="presParOf" srcId="{DEB6F18B-D567-4211-A509-17CC7F9925EC}" destId="{8FAFE60B-D8ED-4DA0-9384-A9764DA88A6C}" srcOrd="3" destOrd="0" presId="urn:microsoft.com/office/officeart/2009/3/layout/SnapshotPictureList"/>
    <dgm:cxn modelId="{5BB94B5C-7CFD-4C97-8A3A-746ABEFC54E3}" type="presParOf" srcId="{DEB6F18B-D567-4211-A509-17CC7F9925EC}" destId="{598DEDE6-4C36-41C7-B610-C6F682479DEF}" srcOrd="4" destOrd="0" presId="urn:microsoft.com/office/officeart/2009/3/layout/SnapshotPictureList"/>
  </dgm:cxnLst>
  <dgm:bg>
    <a:solidFill>
      <a:schemeClr val="bg2"/>
    </a:solidFill>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4C16FF-0F8E-4B35-8276-8A3190E0F9A1}" type="doc">
      <dgm:prSet loTypeId="urn:microsoft.com/office/officeart/2009/3/layout/SpiralPicture" loCatId="picture" qsTypeId="urn:microsoft.com/office/officeart/2005/8/quickstyle/simple1" qsCatId="simple" csTypeId="urn:microsoft.com/office/officeart/2005/8/colors/accent1_2" csCatId="accent1" phldr="1"/>
      <dgm:spPr/>
      <dgm:t>
        <a:bodyPr/>
        <a:lstStyle/>
        <a:p>
          <a:endParaRPr lang="es-EC"/>
        </a:p>
      </dgm:t>
    </dgm:pt>
    <dgm:pt modelId="{E63E1C3C-800E-4030-A5EA-5BA7211FD366}">
      <dgm:prSet/>
      <dgm:spPr/>
      <dgm:t>
        <a:bodyPr/>
        <a:lstStyle/>
        <a:p>
          <a:endParaRPr lang="es-EC"/>
        </a:p>
      </dgm:t>
    </dgm:pt>
    <dgm:pt modelId="{52D31F4A-A87F-4F5B-8B0C-457DB2EE5FF3}" type="parTrans" cxnId="{3BC0FD53-B739-448F-8ACA-380B13A26D38}">
      <dgm:prSet/>
      <dgm:spPr/>
      <dgm:t>
        <a:bodyPr/>
        <a:lstStyle/>
        <a:p>
          <a:endParaRPr lang="es-EC"/>
        </a:p>
      </dgm:t>
    </dgm:pt>
    <dgm:pt modelId="{1CB374F3-107D-4E6F-9DE8-29DB6920F3CA}" type="sibTrans" cxnId="{3BC0FD53-B739-448F-8ACA-380B13A26D38}">
      <dgm:prSet/>
      <dgm:spPr>
        <a:blipFill rotWithShape="1">
          <a:blip xmlns:r="http://schemas.openxmlformats.org/officeDocument/2006/relationships" r:embed="rId1"/>
          <a:stretch>
            <a:fillRect/>
          </a:stretch>
        </a:blipFill>
      </dgm:spPr>
      <dgm:t>
        <a:bodyPr/>
        <a:lstStyle/>
        <a:p>
          <a:endParaRPr lang="es-EC"/>
        </a:p>
      </dgm:t>
    </dgm:pt>
    <dgm:pt modelId="{D511BAC2-F79B-466A-9D7B-7883D14DB92E}" type="pres">
      <dgm:prSet presAssocID="{CA4C16FF-0F8E-4B35-8276-8A3190E0F9A1}" presName="Name0" presStyleCnt="0">
        <dgm:presLayoutVars>
          <dgm:chMax val="5"/>
          <dgm:dir/>
        </dgm:presLayoutVars>
      </dgm:prSet>
      <dgm:spPr/>
      <dgm:t>
        <a:bodyPr/>
        <a:lstStyle/>
        <a:p>
          <a:endParaRPr lang="es-EC"/>
        </a:p>
      </dgm:t>
    </dgm:pt>
    <dgm:pt modelId="{8EFCA011-04F5-482B-B12A-EDF4F21EDD0F}" type="pres">
      <dgm:prSet presAssocID="{CA4C16FF-0F8E-4B35-8276-8A3190E0F9A1}" presName="picts" presStyleCnt="0"/>
      <dgm:spPr/>
    </dgm:pt>
    <dgm:pt modelId="{ECDD6D76-E252-413D-8CB8-38A16BF350F9}" type="pres">
      <dgm:prSet presAssocID="{CA4C16FF-0F8E-4B35-8276-8A3190E0F9A1}" presName="space1" presStyleCnt="0"/>
      <dgm:spPr/>
    </dgm:pt>
    <dgm:pt modelId="{57AC491B-473B-4AE0-9D07-7AA97A2C0BBA}" type="pres">
      <dgm:prSet presAssocID="{CA4C16FF-0F8E-4B35-8276-8A3190E0F9A1}" presName="space2" presStyleCnt="0"/>
      <dgm:spPr/>
    </dgm:pt>
    <dgm:pt modelId="{D67E2CC9-D0EE-4EFB-AC53-5BA8C2FB2468}" type="pres">
      <dgm:prSet presAssocID="{1CB374F3-107D-4E6F-9DE8-29DB6920F3CA}" presName="pictA1" presStyleCnt="0"/>
      <dgm:spPr/>
    </dgm:pt>
    <dgm:pt modelId="{A9728514-23D2-4415-B547-DB973AB578EF}" type="pres">
      <dgm:prSet presAssocID="{1CB374F3-107D-4E6F-9DE8-29DB6920F3CA}" presName="imageRepeatNode" presStyleLbl="alignNode1" presStyleIdx="0" presStyleCnt="5" custScaleY="113616" custLinFactNeighborX="-3583" custLinFactNeighborY="632"/>
      <dgm:spPr/>
      <dgm:t>
        <a:bodyPr/>
        <a:lstStyle/>
        <a:p>
          <a:endParaRPr lang="es-EC"/>
        </a:p>
      </dgm:t>
    </dgm:pt>
    <dgm:pt modelId="{028BB471-5F22-4F68-AF91-6EE6DF326C34}" type="pres">
      <dgm:prSet presAssocID="{1CB374F3-107D-4E6F-9DE8-29DB6920F3CA}" presName="oneDotPict" presStyleCnt="0"/>
      <dgm:spPr/>
    </dgm:pt>
    <dgm:pt modelId="{61E75389-CC47-436C-8970-F7E1CF993947}" type="pres">
      <dgm:prSet presAssocID="{1CB374F3-107D-4E6F-9DE8-29DB6920F3CA}" presName="dotPict_11" presStyleLbl="solidFgAcc1" presStyleIdx="0" presStyleCnt="2"/>
      <dgm:spPr/>
    </dgm:pt>
    <dgm:pt modelId="{9335454C-E760-4F03-BA19-FEE44BA67046}" type="pres">
      <dgm:prSet presAssocID="{CA4C16FF-0F8E-4B35-8276-8A3190E0F9A1}" presName="pictB2" presStyleLbl="alignNode1" presStyleIdx="1" presStyleCnt="5"/>
      <dgm:spPr>
        <a:blipFill rotWithShape="0">
          <a:blip xmlns:r="http://schemas.openxmlformats.org/officeDocument/2006/relationships" r:embed="rId2"/>
          <a:stretch>
            <a:fillRect/>
          </a:stretch>
        </a:blipFill>
      </dgm:spPr>
    </dgm:pt>
    <dgm:pt modelId="{D468B468-3697-4693-A46B-4D735ACE7C6A}" type="pres">
      <dgm:prSet presAssocID="{CA4C16FF-0F8E-4B35-8276-8A3190E0F9A1}" presName="pictB3" presStyleLbl="alignNode1" presStyleIdx="2" presStyleCnt="5"/>
      <dgm:spPr>
        <a:blipFill rotWithShape="0">
          <a:blip xmlns:r="http://schemas.openxmlformats.org/officeDocument/2006/relationships" r:embed="rId3"/>
          <a:stretch>
            <a:fillRect/>
          </a:stretch>
        </a:blipFill>
      </dgm:spPr>
    </dgm:pt>
    <dgm:pt modelId="{353CAF3F-3F6C-4B26-B56E-3DF0DDBE5FBD}" type="pres">
      <dgm:prSet presAssocID="{CA4C16FF-0F8E-4B35-8276-8A3190E0F9A1}" presName="pictB4" presStyleLbl="alignNode1" presStyleIdx="3" presStyleCnt="5"/>
      <dgm:spPr>
        <a:blipFill rotWithShape="0">
          <a:blip xmlns:r="http://schemas.openxmlformats.org/officeDocument/2006/relationships" r:embed="rId4"/>
          <a:stretch>
            <a:fillRect/>
          </a:stretch>
        </a:blipFill>
      </dgm:spPr>
    </dgm:pt>
    <dgm:pt modelId="{EA2B896C-5027-4523-BCB4-0A9E2734C7A0}" type="pres">
      <dgm:prSet presAssocID="{CA4C16FF-0F8E-4B35-8276-8A3190E0F9A1}" presName="pictB5" presStyleLbl="alignNode1" presStyleIdx="4" presStyleCnt="5"/>
      <dgm:spPr>
        <a:blipFill rotWithShape="0">
          <a:blip xmlns:r="http://schemas.openxmlformats.org/officeDocument/2006/relationships" r:embed="rId5"/>
          <a:stretch>
            <a:fillRect/>
          </a:stretch>
        </a:blipFill>
      </dgm:spPr>
    </dgm:pt>
    <dgm:pt modelId="{2E1CD81D-1B83-4DF5-989D-FA1534E10430}" type="pres">
      <dgm:prSet presAssocID="{CA4C16FF-0F8E-4B35-8276-8A3190E0F9A1}" presName="txLine" presStyleCnt="0"/>
      <dgm:spPr/>
    </dgm:pt>
    <dgm:pt modelId="{722C4611-63C8-46C1-A30D-63E7498F7A7F}" type="pres">
      <dgm:prSet presAssocID="{E63E1C3C-800E-4030-A5EA-5BA7211FD366}" presName="oneDotTx" presStyleCnt="0"/>
      <dgm:spPr/>
    </dgm:pt>
    <dgm:pt modelId="{0EBCFA72-9C37-4E9B-8AC1-C17D124D776D}" type="pres">
      <dgm:prSet presAssocID="{E63E1C3C-800E-4030-A5EA-5BA7211FD366}" presName="dotTx_11" presStyleLbl="solidFgAcc1" presStyleIdx="1" presStyleCnt="2"/>
      <dgm:spPr/>
    </dgm:pt>
    <dgm:pt modelId="{CB3B1B5A-42A3-444D-AB48-A90E57D9B83A}" type="pres">
      <dgm:prSet presAssocID="{E63E1C3C-800E-4030-A5EA-5BA7211FD366}" presName="Name37" presStyleLbl="revTx" presStyleIdx="0" presStyleCnt="1">
        <dgm:presLayoutVars>
          <dgm:bulletEnabled val="1"/>
        </dgm:presLayoutVars>
      </dgm:prSet>
      <dgm:spPr/>
      <dgm:t>
        <a:bodyPr/>
        <a:lstStyle/>
        <a:p>
          <a:endParaRPr lang="es-EC"/>
        </a:p>
      </dgm:t>
    </dgm:pt>
  </dgm:ptLst>
  <dgm:cxnLst>
    <dgm:cxn modelId="{3BC0FD53-B739-448F-8ACA-380B13A26D38}" srcId="{CA4C16FF-0F8E-4B35-8276-8A3190E0F9A1}" destId="{E63E1C3C-800E-4030-A5EA-5BA7211FD366}" srcOrd="0" destOrd="0" parTransId="{52D31F4A-A87F-4F5B-8B0C-457DB2EE5FF3}" sibTransId="{1CB374F3-107D-4E6F-9DE8-29DB6920F3CA}"/>
    <dgm:cxn modelId="{EF463BA2-2843-44A1-A11E-3F59D153A809}" type="presOf" srcId="{E63E1C3C-800E-4030-A5EA-5BA7211FD366}" destId="{CB3B1B5A-42A3-444D-AB48-A90E57D9B83A}" srcOrd="0" destOrd="0" presId="urn:microsoft.com/office/officeart/2009/3/layout/SpiralPicture"/>
    <dgm:cxn modelId="{90956087-7538-4F86-8638-CFF16F6383A2}" type="presOf" srcId="{CA4C16FF-0F8E-4B35-8276-8A3190E0F9A1}" destId="{D511BAC2-F79B-466A-9D7B-7883D14DB92E}" srcOrd="0" destOrd="0" presId="urn:microsoft.com/office/officeart/2009/3/layout/SpiralPicture"/>
    <dgm:cxn modelId="{2802E018-D6D3-4DC3-A427-8A25D0977155}" type="presOf" srcId="{1CB374F3-107D-4E6F-9DE8-29DB6920F3CA}" destId="{A9728514-23D2-4415-B547-DB973AB578EF}" srcOrd="0" destOrd="0" presId="urn:microsoft.com/office/officeart/2009/3/layout/SpiralPicture"/>
    <dgm:cxn modelId="{C256027E-8171-4DCB-A5E3-ABE5336F149B}" type="presParOf" srcId="{D511BAC2-F79B-466A-9D7B-7883D14DB92E}" destId="{8EFCA011-04F5-482B-B12A-EDF4F21EDD0F}" srcOrd="0" destOrd="0" presId="urn:microsoft.com/office/officeart/2009/3/layout/SpiralPicture"/>
    <dgm:cxn modelId="{9AFC65C3-BF24-48B8-88B2-354EB4ECA4A2}" type="presParOf" srcId="{8EFCA011-04F5-482B-B12A-EDF4F21EDD0F}" destId="{ECDD6D76-E252-413D-8CB8-38A16BF350F9}" srcOrd="0" destOrd="0" presId="urn:microsoft.com/office/officeart/2009/3/layout/SpiralPicture"/>
    <dgm:cxn modelId="{C9834F8A-4E58-49A3-BD7F-69538AD5810C}" type="presParOf" srcId="{8EFCA011-04F5-482B-B12A-EDF4F21EDD0F}" destId="{57AC491B-473B-4AE0-9D07-7AA97A2C0BBA}" srcOrd="1" destOrd="0" presId="urn:microsoft.com/office/officeart/2009/3/layout/SpiralPicture"/>
    <dgm:cxn modelId="{5AEED6D9-EC35-4599-9104-759FD164B91B}" type="presParOf" srcId="{8EFCA011-04F5-482B-B12A-EDF4F21EDD0F}" destId="{D67E2CC9-D0EE-4EFB-AC53-5BA8C2FB2468}" srcOrd="2" destOrd="0" presId="urn:microsoft.com/office/officeart/2009/3/layout/SpiralPicture"/>
    <dgm:cxn modelId="{7DBC211E-5E70-4B53-94EF-18B57C194214}" type="presParOf" srcId="{D67E2CC9-D0EE-4EFB-AC53-5BA8C2FB2468}" destId="{A9728514-23D2-4415-B547-DB973AB578EF}" srcOrd="0" destOrd="0" presId="urn:microsoft.com/office/officeart/2009/3/layout/SpiralPicture"/>
    <dgm:cxn modelId="{A765F411-5866-48A7-9191-276E99B30602}" type="presParOf" srcId="{8EFCA011-04F5-482B-B12A-EDF4F21EDD0F}" destId="{028BB471-5F22-4F68-AF91-6EE6DF326C34}" srcOrd="3" destOrd="0" presId="urn:microsoft.com/office/officeart/2009/3/layout/SpiralPicture"/>
    <dgm:cxn modelId="{9956E215-D616-4287-8D00-1191CB9E7911}" type="presParOf" srcId="{028BB471-5F22-4F68-AF91-6EE6DF326C34}" destId="{61E75389-CC47-436C-8970-F7E1CF993947}" srcOrd="0" destOrd="0" presId="urn:microsoft.com/office/officeart/2009/3/layout/SpiralPicture"/>
    <dgm:cxn modelId="{59563CA3-D2C6-401F-8291-C23C6707DF4A}" type="presParOf" srcId="{8EFCA011-04F5-482B-B12A-EDF4F21EDD0F}" destId="{9335454C-E760-4F03-BA19-FEE44BA67046}" srcOrd="4" destOrd="0" presId="urn:microsoft.com/office/officeart/2009/3/layout/SpiralPicture"/>
    <dgm:cxn modelId="{93F26BAD-9CFD-418E-B184-8DAD95B7991F}" type="presParOf" srcId="{8EFCA011-04F5-482B-B12A-EDF4F21EDD0F}" destId="{D468B468-3697-4693-A46B-4D735ACE7C6A}" srcOrd="5" destOrd="0" presId="urn:microsoft.com/office/officeart/2009/3/layout/SpiralPicture"/>
    <dgm:cxn modelId="{5F755E6F-5CE3-4455-8F49-66924D87B5E5}" type="presParOf" srcId="{8EFCA011-04F5-482B-B12A-EDF4F21EDD0F}" destId="{353CAF3F-3F6C-4B26-B56E-3DF0DDBE5FBD}" srcOrd="6" destOrd="0" presId="urn:microsoft.com/office/officeart/2009/3/layout/SpiralPicture"/>
    <dgm:cxn modelId="{75643378-97B7-4F23-B89E-E9CF21E018E6}" type="presParOf" srcId="{8EFCA011-04F5-482B-B12A-EDF4F21EDD0F}" destId="{EA2B896C-5027-4523-BCB4-0A9E2734C7A0}" srcOrd="7" destOrd="0" presId="urn:microsoft.com/office/officeart/2009/3/layout/SpiralPicture"/>
    <dgm:cxn modelId="{52DCEC37-991C-447F-B59A-9652421F8DF7}" type="presParOf" srcId="{D511BAC2-F79B-466A-9D7B-7883D14DB92E}" destId="{2E1CD81D-1B83-4DF5-989D-FA1534E10430}" srcOrd="1" destOrd="0" presId="urn:microsoft.com/office/officeart/2009/3/layout/SpiralPicture"/>
    <dgm:cxn modelId="{1227A7D5-4242-4BFC-98D4-3CCFE6C852BD}" type="presParOf" srcId="{2E1CD81D-1B83-4DF5-989D-FA1534E10430}" destId="{722C4611-63C8-46C1-A30D-63E7498F7A7F}" srcOrd="0" destOrd="0" presId="urn:microsoft.com/office/officeart/2009/3/layout/SpiralPicture"/>
    <dgm:cxn modelId="{3CEFFB31-005C-4158-9A9E-5AC2658F94D9}" type="presParOf" srcId="{722C4611-63C8-46C1-A30D-63E7498F7A7F}" destId="{0EBCFA72-9C37-4E9B-8AC1-C17D124D776D}" srcOrd="0" destOrd="0" presId="urn:microsoft.com/office/officeart/2009/3/layout/SpiralPicture"/>
    <dgm:cxn modelId="{C6886F8F-7BA8-4465-AABD-57183B17155F}" type="presParOf" srcId="{2E1CD81D-1B83-4DF5-989D-FA1534E10430}" destId="{CB3B1B5A-42A3-444D-AB48-A90E57D9B83A}" srcOrd="1" destOrd="0" presId="urn:microsoft.com/office/officeart/2009/3/layout/SpiralPicture"/>
  </dgm:cxnLst>
  <dgm:bg/>
  <dgm:whole>
    <a:ln w="28575">
      <a:solidFill>
        <a:schemeClr val="accent1">
          <a:lumMod val="60000"/>
          <a:lumOff val="40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FE60B-D8ED-4DA0-9384-A9764DA88A6C}">
      <dsp:nvSpPr>
        <dsp:cNvPr id="0" name=""/>
        <dsp:cNvSpPr/>
      </dsp:nvSpPr>
      <dsp:spPr>
        <a:xfrm>
          <a:off x="9342965" y="488851"/>
          <a:ext cx="219436" cy="4061306"/>
        </a:xfrm>
        <a:prstGeom prst="rect">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E10E7B8C-B562-403E-8AAF-4D468CBD0E33}">
      <dsp:nvSpPr>
        <dsp:cNvPr id="0" name=""/>
        <dsp:cNvSpPr/>
      </dsp:nvSpPr>
      <dsp:spPr>
        <a:xfrm>
          <a:off x="561810" y="488851"/>
          <a:ext cx="5707198" cy="4061306"/>
        </a:xfrm>
        <a:prstGeom prst="frame">
          <a:avLst>
            <a:gd name="adj1" fmla="val 5450"/>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598DEDE6-4C36-41C7-B610-C6F682479DEF}">
      <dsp:nvSpPr>
        <dsp:cNvPr id="0" name=""/>
        <dsp:cNvSpPr/>
      </dsp:nvSpPr>
      <dsp:spPr>
        <a:xfrm>
          <a:off x="342373" y="2222"/>
          <a:ext cx="5487761" cy="3841640"/>
        </a:xfrm>
        <a:prstGeom prst="rect">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4CBD4C69-3EB5-4C6B-9EA3-3DC4C9635D02}">
      <dsp:nvSpPr>
        <dsp:cNvPr id="0" name=""/>
        <dsp:cNvSpPr/>
      </dsp:nvSpPr>
      <dsp:spPr>
        <a:xfrm>
          <a:off x="784934" y="3845228"/>
          <a:ext cx="5264636" cy="482081"/>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82880" tIns="68580" rIns="182880" bIns="68580" numCol="1" spcCol="1270" anchor="ctr" anchorCtr="0">
          <a:noAutofit/>
        </a:bodyPr>
        <a:lstStyle/>
        <a:p>
          <a:pPr lvl="0" algn="l" defTabSz="800100">
            <a:lnSpc>
              <a:spcPct val="90000"/>
            </a:lnSpc>
            <a:spcBef>
              <a:spcPct val="0"/>
            </a:spcBef>
            <a:spcAft>
              <a:spcPct val="35000"/>
            </a:spcAft>
          </a:pPr>
          <a:r>
            <a:rPr lang="es-EC" sz="1800" kern="1200" dirty="0">
              <a:latin typeface="Century Gothic" panose="020B0502020202020204" pitchFamily="34" charset="0"/>
              <a:cs typeface="Times New Roman" panose="02020603050405020304" pitchFamily="18" charset="0"/>
            </a:rPr>
            <a:t>TRANSFERENCIA DE RECURSOS POR UN VALOR </a:t>
          </a:r>
          <a:r>
            <a:rPr lang="es-EC" sz="1800" kern="1200" dirty="0" smtClean="0">
              <a:latin typeface="Century Gothic" panose="020B0502020202020204" pitchFamily="34" charset="0"/>
              <a:cs typeface="Times New Roman" panose="02020603050405020304" pitchFamily="18" charset="0"/>
            </a:rPr>
            <a:t>DE:  </a:t>
          </a:r>
          <a:r>
            <a:rPr lang="es-EC" sz="1800" b="1" kern="1200" dirty="0">
              <a:latin typeface="Century Gothic" panose="020B0502020202020204" pitchFamily="34" charset="0"/>
              <a:cs typeface="Times New Roman" panose="02020603050405020304" pitchFamily="18" charset="0"/>
            </a:rPr>
            <a:t>$ 742.502,84</a:t>
          </a:r>
        </a:p>
      </dsp:txBody>
      <dsp:txXfrm>
        <a:off x="784934" y="3845228"/>
        <a:ext cx="5264636" cy="482081"/>
      </dsp:txXfrm>
    </dsp:sp>
    <dsp:sp modelId="{62C1436D-B068-4EFD-BDBD-F9140A63E88C}">
      <dsp:nvSpPr>
        <dsp:cNvPr id="0" name=""/>
        <dsp:cNvSpPr/>
      </dsp:nvSpPr>
      <dsp:spPr>
        <a:xfrm>
          <a:off x="6501352" y="488851"/>
          <a:ext cx="2609268" cy="4061306"/>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00100">
            <a:lnSpc>
              <a:spcPct val="90000"/>
            </a:lnSpc>
            <a:spcBef>
              <a:spcPct val="0"/>
            </a:spcBef>
            <a:spcAft>
              <a:spcPct val="35000"/>
            </a:spcAft>
          </a:pPr>
          <a:r>
            <a:rPr lang="es-EC" sz="1800" b="1" kern="1200" dirty="0">
              <a:latin typeface="Century Gothic" panose="020B0502020202020204" pitchFamily="34" charset="0"/>
              <a:cs typeface="Times New Roman" panose="02020603050405020304" pitchFamily="18" charset="0"/>
            </a:rPr>
            <a:t>BENEFICIARIOS: PARROQUIA AHUANO</a:t>
          </a:r>
        </a:p>
        <a:p>
          <a:pPr lvl="0" algn="just" defTabSz="800100">
            <a:lnSpc>
              <a:spcPct val="90000"/>
            </a:lnSpc>
            <a:spcBef>
              <a:spcPct val="0"/>
            </a:spcBef>
            <a:spcAft>
              <a:spcPct val="35000"/>
            </a:spcAft>
          </a:pPr>
          <a:r>
            <a:rPr lang="es-EC" sz="1800" i="1" kern="1200" dirty="0">
              <a:latin typeface="Century Gothic" panose="020B0502020202020204" pitchFamily="34" charset="0"/>
              <a:cs typeface="Times New Roman" panose="02020603050405020304" pitchFamily="18" charset="0"/>
            </a:rPr>
            <a:t> </a:t>
          </a:r>
          <a:r>
            <a:rPr lang="es-EC" sz="1800" b="1" i="0" kern="1200" dirty="0">
              <a:latin typeface="Century Gothic" panose="020B0502020202020204" pitchFamily="34" charset="0"/>
              <a:cs typeface="Times New Roman" panose="02020603050405020304" pitchFamily="18" charset="0"/>
            </a:rPr>
            <a:t>PROYECTO DENOMINADO: </a:t>
          </a:r>
          <a:r>
            <a:rPr lang="es-EC" sz="1800" kern="1200" dirty="0">
              <a:latin typeface="Century Gothic" panose="020B0502020202020204" pitchFamily="34" charset="0"/>
            </a:rPr>
            <a:t>CONSTRUCCIÓN DEL ESTADIO EMBLEMÁTICO PARA LA PARROQUIA AHUANO, CANTÓN TENA, PROVINCIA DE NAPO</a:t>
          </a:r>
          <a:r>
            <a:rPr lang="es-EC" sz="1800" b="1" i="0" kern="1200" dirty="0">
              <a:latin typeface="Century Gothic" panose="020B0502020202020204" pitchFamily="34" charset="0"/>
              <a:cs typeface="Times New Roman" panose="02020603050405020304" pitchFamily="18" charset="0"/>
            </a:rPr>
            <a:t> </a:t>
          </a:r>
          <a:endParaRPr lang="es-EC" sz="1800" i="0" kern="1200" dirty="0">
            <a:latin typeface="Century Gothic" panose="020B0502020202020204" pitchFamily="34" charset="0"/>
            <a:cs typeface="Times New Roman" panose="02020603050405020304" pitchFamily="18" charset="0"/>
          </a:endParaRPr>
        </a:p>
      </dsp:txBody>
      <dsp:txXfrm>
        <a:off x="6501352" y="488851"/>
        <a:ext cx="2609268" cy="40613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FE60B-D8ED-4DA0-9384-A9764DA88A6C}">
      <dsp:nvSpPr>
        <dsp:cNvPr id="0" name=""/>
        <dsp:cNvSpPr/>
      </dsp:nvSpPr>
      <dsp:spPr>
        <a:xfrm>
          <a:off x="10029025" y="706977"/>
          <a:ext cx="244387" cy="4523097"/>
        </a:xfrm>
        <a:prstGeom prst="rect">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E10E7B8C-B562-403E-8AAF-4D468CBD0E33}">
      <dsp:nvSpPr>
        <dsp:cNvPr id="0" name=""/>
        <dsp:cNvSpPr/>
      </dsp:nvSpPr>
      <dsp:spPr>
        <a:xfrm>
          <a:off x="249406" y="706977"/>
          <a:ext cx="6356136" cy="4523097"/>
        </a:xfrm>
        <a:prstGeom prst="frame">
          <a:avLst>
            <a:gd name="adj1" fmla="val 5450"/>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598DEDE6-4C36-41C7-B610-C6F682479DEF}">
      <dsp:nvSpPr>
        <dsp:cNvPr id="0" name=""/>
        <dsp:cNvSpPr/>
      </dsp:nvSpPr>
      <dsp:spPr>
        <a:xfrm>
          <a:off x="5018" y="165015"/>
          <a:ext cx="6111748" cy="4278455"/>
        </a:xfrm>
        <a:prstGeom prst="rect">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4CBD4C69-3EB5-4C6B-9EA3-3DC4C9635D02}">
      <dsp:nvSpPr>
        <dsp:cNvPr id="0" name=""/>
        <dsp:cNvSpPr/>
      </dsp:nvSpPr>
      <dsp:spPr>
        <a:xfrm>
          <a:off x="497901" y="4444990"/>
          <a:ext cx="5863253" cy="536896"/>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82880" tIns="68580" rIns="182880" bIns="68580" numCol="1" spcCol="1270" anchor="ctr" anchorCtr="0">
          <a:noAutofit/>
        </a:bodyPr>
        <a:lstStyle/>
        <a:p>
          <a:pPr lvl="0" algn="l" defTabSz="800100">
            <a:lnSpc>
              <a:spcPct val="90000"/>
            </a:lnSpc>
            <a:spcBef>
              <a:spcPct val="0"/>
            </a:spcBef>
            <a:spcAft>
              <a:spcPct val="35000"/>
            </a:spcAft>
          </a:pPr>
          <a:r>
            <a:rPr lang="es-EC" sz="1800" kern="1200" dirty="0">
              <a:latin typeface="Century Gothic" panose="020B0502020202020204" pitchFamily="34" charset="0"/>
              <a:cs typeface="Times New Roman" panose="02020603050405020304" pitchFamily="18" charset="0"/>
            </a:rPr>
            <a:t>TRANSFERENCIA DE RECURSOS POR UN VALOR DE                     </a:t>
          </a:r>
          <a:r>
            <a:rPr lang="es-EC" sz="1800" b="1" kern="1200" dirty="0">
              <a:latin typeface="Century Gothic" panose="020B0502020202020204" pitchFamily="34" charset="0"/>
              <a:cs typeface="Times New Roman" panose="02020603050405020304" pitchFamily="18" charset="0"/>
            </a:rPr>
            <a:t>$ 191,563.39 </a:t>
          </a:r>
        </a:p>
      </dsp:txBody>
      <dsp:txXfrm>
        <a:off x="497901" y="4444990"/>
        <a:ext cx="5863253" cy="536896"/>
      </dsp:txXfrm>
    </dsp:sp>
    <dsp:sp modelId="{62C1436D-B068-4EFD-BDBD-F9140A63E88C}">
      <dsp:nvSpPr>
        <dsp:cNvPr id="0" name=""/>
        <dsp:cNvSpPr/>
      </dsp:nvSpPr>
      <dsp:spPr>
        <a:xfrm>
          <a:off x="6864306" y="706977"/>
          <a:ext cx="2905955" cy="4523097"/>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55650">
            <a:lnSpc>
              <a:spcPct val="90000"/>
            </a:lnSpc>
            <a:spcBef>
              <a:spcPct val="0"/>
            </a:spcBef>
            <a:spcAft>
              <a:spcPct val="35000"/>
            </a:spcAft>
          </a:pPr>
          <a:r>
            <a:rPr lang="es-EC" sz="1700" b="1" kern="1200" dirty="0">
              <a:latin typeface="Century Gothic" panose="020B0502020202020204" pitchFamily="34" charset="0"/>
              <a:cs typeface="Times New Roman" panose="02020603050405020304" pitchFamily="18" charset="0"/>
            </a:rPr>
            <a:t>ASOCIACIÓN BENEFICIARIA:  ASOCIACION ARTESANAL KICHWA JATARY </a:t>
          </a:r>
        </a:p>
        <a:p>
          <a:pPr lvl="0" algn="just" defTabSz="755650">
            <a:lnSpc>
              <a:spcPct val="90000"/>
            </a:lnSpc>
            <a:spcBef>
              <a:spcPct val="0"/>
            </a:spcBef>
            <a:spcAft>
              <a:spcPct val="35000"/>
            </a:spcAft>
          </a:pPr>
          <a:r>
            <a:rPr lang="es-EC" sz="1700" i="1" kern="1200" dirty="0">
              <a:latin typeface="Century Gothic" panose="020B0502020202020204" pitchFamily="34" charset="0"/>
              <a:cs typeface="Times New Roman" panose="02020603050405020304" pitchFamily="18" charset="0"/>
            </a:rPr>
            <a:t> </a:t>
          </a:r>
          <a:r>
            <a:rPr lang="es-EC" sz="1700" b="1" i="0" kern="1200" dirty="0">
              <a:latin typeface="Century Gothic" panose="020B0502020202020204" pitchFamily="34" charset="0"/>
              <a:cs typeface="Times New Roman" panose="02020603050405020304" pitchFamily="18" charset="0"/>
            </a:rPr>
            <a:t>PROYECTO DENOMINADO: </a:t>
          </a:r>
          <a:r>
            <a:rPr lang="es-EC" sz="1700" i="0" kern="1200" dirty="0">
              <a:latin typeface="Century Gothic" panose="020B0502020202020204" pitchFamily="34" charset="0"/>
              <a:cs typeface="Times New Roman" panose="02020603050405020304" pitchFamily="18" charset="0"/>
            </a:rPr>
            <a:t>FORTALECIMIENTO DE LA ECONOMÍA COMUNITARIA DEL PUEBLO KICHWA MEDIANTE LA REPOTENCIACIÓN DE LA INFRAESTRUCTURA Y MAQUINARIA DEL CENTRO DE ACOPIO Y AGRO TRANSFORMACIÓN DEL CAFÉ, EN LA ASOCIACIÓN ARTESANAL KICHWA JATARI PARROQUIA AHUANO, CANTÓN TENA, PROVINCIA NAPO</a:t>
          </a:r>
        </a:p>
      </dsp:txBody>
      <dsp:txXfrm>
        <a:off x="6864306" y="706977"/>
        <a:ext cx="2905955" cy="45230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FE60B-D8ED-4DA0-9384-A9764DA88A6C}">
      <dsp:nvSpPr>
        <dsp:cNvPr id="0" name=""/>
        <dsp:cNvSpPr/>
      </dsp:nvSpPr>
      <dsp:spPr>
        <a:xfrm>
          <a:off x="10325710" y="540167"/>
          <a:ext cx="242471" cy="4487630"/>
        </a:xfrm>
        <a:prstGeom prst="rect">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E10E7B8C-B562-403E-8AAF-4D468CBD0E33}">
      <dsp:nvSpPr>
        <dsp:cNvPr id="0" name=""/>
        <dsp:cNvSpPr/>
      </dsp:nvSpPr>
      <dsp:spPr>
        <a:xfrm>
          <a:off x="622775" y="540167"/>
          <a:ext cx="6306295" cy="4487630"/>
        </a:xfrm>
        <a:prstGeom prst="frame">
          <a:avLst>
            <a:gd name="adj1" fmla="val 5450"/>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598DEDE6-4C36-41C7-B610-C6F682479DEF}">
      <dsp:nvSpPr>
        <dsp:cNvPr id="0" name=""/>
        <dsp:cNvSpPr/>
      </dsp:nvSpPr>
      <dsp:spPr>
        <a:xfrm>
          <a:off x="380304" y="2456"/>
          <a:ext cx="6063824" cy="4244906"/>
        </a:xfrm>
        <a:prstGeom prst="rect">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4CBD4C69-3EB5-4C6B-9EA3-3DC4C9635D02}">
      <dsp:nvSpPr>
        <dsp:cNvPr id="0" name=""/>
        <dsp:cNvSpPr/>
      </dsp:nvSpPr>
      <dsp:spPr>
        <a:xfrm>
          <a:off x="869322" y="4248870"/>
          <a:ext cx="5817277" cy="532686"/>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03200" tIns="76200" rIns="203200" bIns="76200" numCol="1" spcCol="1270" anchor="ctr" anchorCtr="0">
          <a:noAutofit/>
        </a:bodyPr>
        <a:lstStyle/>
        <a:p>
          <a:pPr lvl="0" algn="l" defTabSz="889000">
            <a:lnSpc>
              <a:spcPct val="90000"/>
            </a:lnSpc>
            <a:spcBef>
              <a:spcPct val="0"/>
            </a:spcBef>
            <a:spcAft>
              <a:spcPct val="35000"/>
            </a:spcAft>
          </a:pPr>
          <a:r>
            <a:rPr lang="es-EC" sz="2000" kern="1200" dirty="0">
              <a:latin typeface="Century Gothic" panose="020B0502020202020204" pitchFamily="34" charset="0"/>
              <a:cs typeface="Times New Roman" panose="02020603050405020304" pitchFamily="18" charset="0"/>
            </a:rPr>
            <a:t>MONTO DEL PROYECTO: </a:t>
          </a:r>
          <a:r>
            <a:rPr lang="es-EC" sz="2000" b="1" kern="1200" dirty="0">
              <a:latin typeface="Century Gothic" panose="020B0502020202020204" pitchFamily="34" charset="0"/>
              <a:cs typeface="Times New Roman" panose="02020603050405020304" pitchFamily="18" charset="0"/>
            </a:rPr>
            <a:t>$ 767,540.43</a:t>
          </a:r>
        </a:p>
      </dsp:txBody>
      <dsp:txXfrm>
        <a:off x="869322" y="4248870"/>
        <a:ext cx="5817277" cy="532686"/>
      </dsp:txXfrm>
    </dsp:sp>
    <dsp:sp modelId="{62C1436D-B068-4EFD-BDBD-F9140A63E88C}">
      <dsp:nvSpPr>
        <dsp:cNvPr id="0" name=""/>
        <dsp:cNvSpPr/>
      </dsp:nvSpPr>
      <dsp:spPr>
        <a:xfrm>
          <a:off x="7151929" y="235367"/>
          <a:ext cx="2883169" cy="4487630"/>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90000"/>
            </a:lnSpc>
            <a:spcBef>
              <a:spcPct val="0"/>
            </a:spcBef>
            <a:spcAft>
              <a:spcPct val="35000"/>
            </a:spcAft>
          </a:pPr>
          <a:r>
            <a:rPr lang="es-EC" sz="2000" b="1" kern="1200" dirty="0">
              <a:latin typeface="Century Gothic" panose="020B0502020202020204" pitchFamily="34" charset="0"/>
              <a:cs typeface="Times New Roman" panose="02020603050405020304" pitchFamily="18" charset="0"/>
            </a:rPr>
            <a:t>BENEFICIARIOS: PARROQUIA AHUANO</a:t>
          </a:r>
        </a:p>
        <a:p>
          <a:pPr lvl="0" algn="just" defTabSz="800100">
            <a:lnSpc>
              <a:spcPct val="90000"/>
            </a:lnSpc>
            <a:spcBef>
              <a:spcPct val="0"/>
            </a:spcBef>
            <a:spcAft>
              <a:spcPct val="35000"/>
            </a:spcAft>
          </a:pPr>
          <a:r>
            <a:rPr lang="es-EC" sz="1800" i="1" kern="1200" dirty="0">
              <a:latin typeface="Century Gothic" panose="020B0502020202020204" pitchFamily="34" charset="0"/>
              <a:cs typeface="Times New Roman" panose="02020603050405020304" pitchFamily="18" charset="0"/>
            </a:rPr>
            <a:t> </a:t>
          </a:r>
          <a:r>
            <a:rPr lang="es-EC" sz="2000" b="1" i="0" kern="1200" dirty="0">
              <a:latin typeface="Century Gothic" panose="020B0502020202020204" pitchFamily="34" charset="0"/>
              <a:cs typeface="Times New Roman" panose="02020603050405020304" pitchFamily="18" charset="0"/>
            </a:rPr>
            <a:t>PROYECTO DENOMINADO: "</a:t>
          </a:r>
          <a:r>
            <a:rPr lang="es-EC" sz="2000" b="0" i="0" kern="1200" dirty="0">
              <a:latin typeface="Century Gothic" panose="020B0502020202020204" pitchFamily="34" charset="0"/>
              <a:cs typeface="Times New Roman" panose="02020603050405020304" pitchFamily="18" charset="0"/>
            </a:rPr>
            <a:t>CONSTRUCCIÓN DE UN CENTRO FERIAL PARA COMERCIALIZACIÓN DE PRODUCTOS DE LA ZONA, EN EL FORTALECIMIENTO A LA PRODUCCIÓN DE LA PARROQUIA RURAL DE AHUANO, CANTÓN TENA, PROVINCIA DE NAPO</a:t>
          </a:r>
          <a:r>
            <a:rPr lang="es-EC" sz="2000" b="1" i="0" kern="1200" dirty="0">
              <a:latin typeface="Century Gothic" panose="020B0502020202020204" pitchFamily="34" charset="0"/>
              <a:cs typeface="Times New Roman" panose="02020603050405020304" pitchFamily="18" charset="0"/>
            </a:rPr>
            <a:t>”</a:t>
          </a:r>
          <a:endParaRPr lang="es-EC" sz="2000" i="0" kern="1200" dirty="0">
            <a:latin typeface="Century Gothic" panose="020B0502020202020204" pitchFamily="34" charset="0"/>
            <a:cs typeface="Times New Roman" panose="02020603050405020304" pitchFamily="18" charset="0"/>
          </a:endParaRPr>
        </a:p>
      </dsp:txBody>
      <dsp:txXfrm>
        <a:off x="7151929" y="235367"/>
        <a:ext cx="2883169" cy="44876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FE60B-D8ED-4DA0-9384-A9764DA88A6C}">
      <dsp:nvSpPr>
        <dsp:cNvPr id="0" name=""/>
        <dsp:cNvSpPr/>
      </dsp:nvSpPr>
      <dsp:spPr>
        <a:xfrm>
          <a:off x="9652072" y="783465"/>
          <a:ext cx="235202" cy="4353091"/>
        </a:xfrm>
        <a:prstGeom prst="rect">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E10E7B8C-B562-403E-8AAF-4D468CBD0E33}">
      <dsp:nvSpPr>
        <dsp:cNvPr id="0" name=""/>
        <dsp:cNvSpPr/>
      </dsp:nvSpPr>
      <dsp:spPr>
        <a:xfrm>
          <a:off x="240032" y="783465"/>
          <a:ext cx="6117233" cy="4353091"/>
        </a:xfrm>
        <a:prstGeom prst="frame">
          <a:avLst>
            <a:gd name="adj1" fmla="val 5450"/>
          </a:avLst>
        </a:prstGeom>
        <a:solidFill>
          <a:schemeClr val="accent6">
            <a:tint val="70000"/>
            <a:lumMod val="104000"/>
          </a:schemeClr>
        </a:solidFill>
        <a:ln w="9525" cap="rnd" cmpd="sng" algn="ctr">
          <a:solidFill>
            <a:schemeClr val="accent6">
              <a:shade val="90000"/>
            </a:schemeClr>
          </a:solidFill>
          <a:prstDash val="solid"/>
        </a:ln>
        <a:effectLst/>
        <a:scene3d>
          <a:camera prst="orthographicFront">
            <a:rot lat="0" lon="0" rev="0"/>
          </a:camera>
          <a:lightRig rig="contrasting" dir="t">
            <a:rot lat="0" lon="0" rev="1200000"/>
          </a:lightRig>
        </a:scene3d>
        <a:sp3d z="-152400"/>
      </dsp:spPr>
      <dsp:style>
        <a:lnRef idx="1">
          <a:schemeClr val="accent6"/>
        </a:lnRef>
        <a:fillRef idx="2">
          <a:schemeClr val="accent6"/>
        </a:fillRef>
        <a:effectRef idx="1">
          <a:schemeClr val="accent6"/>
        </a:effectRef>
        <a:fontRef idx="minor">
          <a:schemeClr val="dk1"/>
        </a:fontRef>
      </dsp:style>
    </dsp:sp>
    <dsp:sp modelId="{598DEDE6-4C36-41C7-B610-C6F682479DEF}">
      <dsp:nvSpPr>
        <dsp:cNvPr id="0" name=""/>
        <dsp:cNvSpPr/>
      </dsp:nvSpPr>
      <dsp:spPr>
        <a:xfrm>
          <a:off x="4830" y="261874"/>
          <a:ext cx="5882031" cy="4117644"/>
        </a:xfrm>
        <a:prstGeom prst="rect">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4CBD4C69-3EB5-4C6B-9EA3-3DC4C9635D02}">
      <dsp:nvSpPr>
        <dsp:cNvPr id="0" name=""/>
        <dsp:cNvSpPr/>
      </dsp:nvSpPr>
      <dsp:spPr>
        <a:xfrm>
          <a:off x="479187" y="4380981"/>
          <a:ext cx="5642875" cy="516716"/>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82880" tIns="68580" rIns="182880" bIns="68580" numCol="1" spcCol="1270" anchor="ctr" anchorCtr="0">
          <a:noAutofit/>
        </a:bodyPr>
        <a:lstStyle/>
        <a:p>
          <a:pPr lvl="0" algn="l" defTabSz="800100">
            <a:lnSpc>
              <a:spcPct val="90000"/>
            </a:lnSpc>
            <a:spcBef>
              <a:spcPct val="0"/>
            </a:spcBef>
            <a:spcAft>
              <a:spcPct val="35000"/>
            </a:spcAft>
          </a:pPr>
          <a:r>
            <a:rPr lang="es-EC" sz="1800" kern="1200" dirty="0">
              <a:latin typeface="Century Gothic" panose="020B0502020202020204" pitchFamily="34" charset="0"/>
              <a:cs typeface="Times New Roman" panose="02020603050405020304" pitchFamily="18" charset="0"/>
            </a:rPr>
            <a:t>MONTO TOTAL DE LOS CONVENIOS: </a:t>
          </a:r>
          <a:r>
            <a:rPr lang="es-EC" sz="1800" b="1" kern="1200" dirty="0">
              <a:latin typeface="Century Gothic" panose="020B0502020202020204" pitchFamily="34" charset="0"/>
              <a:cs typeface="Times New Roman" panose="02020603050405020304" pitchFamily="18" charset="0"/>
            </a:rPr>
            <a:t>$ 23.035,08</a:t>
          </a:r>
        </a:p>
      </dsp:txBody>
      <dsp:txXfrm>
        <a:off x="479187" y="4380981"/>
        <a:ext cx="5642875" cy="516716"/>
      </dsp:txXfrm>
    </dsp:sp>
    <dsp:sp modelId="{62C1436D-B068-4EFD-BDBD-F9140A63E88C}">
      <dsp:nvSpPr>
        <dsp:cNvPr id="0" name=""/>
        <dsp:cNvSpPr/>
      </dsp:nvSpPr>
      <dsp:spPr>
        <a:xfrm>
          <a:off x="6459558" y="456069"/>
          <a:ext cx="2796731" cy="4353091"/>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just" defTabSz="711200">
            <a:lnSpc>
              <a:spcPct val="90000"/>
            </a:lnSpc>
            <a:spcBef>
              <a:spcPct val="0"/>
            </a:spcBef>
            <a:spcAft>
              <a:spcPct val="35000"/>
            </a:spcAft>
          </a:pPr>
          <a:r>
            <a:rPr lang="es-EC" sz="1600" b="1" kern="1200" dirty="0">
              <a:latin typeface="Century Gothic" panose="020B0502020202020204" pitchFamily="34" charset="0"/>
              <a:cs typeface="Times New Roman" panose="02020603050405020304" pitchFamily="18" charset="0"/>
            </a:rPr>
            <a:t>BENEFICIARIOS: CENTRO GERONTOLOGICO AHUANO ZONA 1 Y 2 </a:t>
          </a:r>
        </a:p>
        <a:p>
          <a:pPr lvl="0" algn="just" defTabSz="711200">
            <a:lnSpc>
              <a:spcPct val="90000"/>
            </a:lnSpc>
            <a:spcBef>
              <a:spcPct val="0"/>
            </a:spcBef>
            <a:spcAft>
              <a:spcPct val="35000"/>
            </a:spcAft>
          </a:pPr>
          <a:r>
            <a:rPr lang="es-EC" sz="1600" i="1" kern="1200" dirty="0">
              <a:latin typeface="Century Gothic" panose="020B0502020202020204" pitchFamily="34" charset="0"/>
              <a:cs typeface="Times New Roman" panose="02020603050405020304" pitchFamily="18" charset="0"/>
            </a:rPr>
            <a:t> </a:t>
          </a:r>
          <a:r>
            <a:rPr lang="es-EC" sz="1600" kern="1200" dirty="0">
              <a:latin typeface="Century Gothic" panose="020B0502020202020204" pitchFamily="34" charset="0"/>
              <a:cs typeface="Times New Roman" panose="02020603050405020304" pitchFamily="18" charset="0"/>
            </a:rPr>
            <a:t>CONVENIO DE COOPERACIÓN TÉCNICO ECONÓMICA  ENTRE EL MINISTERIO DE INCLUSIÓN ECONÓMICA Y SOCIAL- MIES Y GOBIERNO AUTÓNOMO DESCENTRALIZADO PARROQUIAL RURAL DE AHUANO (GAD) PARA LA IMPLEMENTACIÓN DE SERVICIOS DE PERSONAS ADULTAS MAYORES –PEJ EN LA MODALIDAD ATENCIÓN DOMICILIARIA PARA PERSONAS ADULTAS MAYORES SIN DISCAPACIDAD</a:t>
          </a:r>
          <a:r>
            <a:rPr lang="es-EC" sz="900" kern="1200" dirty="0">
              <a:latin typeface="Century Gothic" panose="020B0502020202020204" pitchFamily="34" charset="0"/>
              <a:cs typeface="Times New Roman" panose="02020603050405020304" pitchFamily="18" charset="0"/>
            </a:rPr>
            <a:t>.</a:t>
          </a:r>
          <a:endParaRPr lang="es-EC" sz="1000" i="0" kern="1200" dirty="0">
            <a:latin typeface="Century Gothic" panose="020B0502020202020204" pitchFamily="34" charset="0"/>
            <a:cs typeface="Times New Roman" panose="02020603050405020304" pitchFamily="18" charset="0"/>
          </a:endParaRPr>
        </a:p>
      </dsp:txBody>
      <dsp:txXfrm>
        <a:off x="6459558" y="456069"/>
        <a:ext cx="2796731" cy="43530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28514-23D2-4415-B547-DB973AB578EF}">
      <dsp:nvSpPr>
        <dsp:cNvPr id="0" name=""/>
        <dsp:cNvSpPr/>
      </dsp:nvSpPr>
      <dsp:spPr>
        <a:xfrm>
          <a:off x="1350636" y="-168466"/>
          <a:ext cx="4949066" cy="5622931"/>
        </a:xfrm>
        <a:prstGeom prst="rect">
          <a:avLst/>
        </a:prstGeom>
        <a:blipFill rotWithShape="1">
          <a:blip xmlns:r="http://schemas.openxmlformats.org/officeDocument/2006/relationships" r:embed="rId1"/>
          <a:stretch>
            <a:fillRect/>
          </a:stretch>
        </a:blip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E75389-CC47-436C-8970-F7E1CF993947}">
      <dsp:nvSpPr>
        <dsp:cNvPr id="0" name=""/>
        <dsp:cNvSpPr/>
      </dsp:nvSpPr>
      <dsp:spPr>
        <a:xfrm>
          <a:off x="6306738" y="4947242"/>
          <a:ext cx="85145" cy="85145"/>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35454C-E760-4F03-BA19-FEE44BA67046}">
      <dsp:nvSpPr>
        <dsp:cNvPr id="0" name=""/>
        <dsp:cNvSpPr/>
      </dsp:nvSpPr>
      <dsp:spPr>
        <a:xfrm>
          <a:off x="6581118" y="168466"/>
          <a:ext cx="3009032" cy="3009032"/>
        </a:xfrm>
        <a:prstGeom prst="rect">
          <a:avLst/>
        </a:prstGeom>
        <a:blipFill rotWithShape="0">
          <a:blip xmlns:r="http://schemas.openxmlformats.org/officeDocument/2006/relationships" r:embed="rId2"/>
          <a:stretch>
            <a:fillRect/>
          </a:stretch>
        </a:blip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68B468-3697-4693-A46B-4D735ACE7C6A}">
      <dsp:nvSpPr>
        <dsp:cNvPr id="0" name=""/>
        <dsp:cNvSpPr/>
      </dsp:nvSpPr>
      <dsp:spPr>
        <a:xfrm>
          <a:off x="7754047" y="3281429"/>
          <a:ext cx="1836103" cy="1836103"/>
        </a:xfrm>
        <a:prstGeom prst="rect">
          <a:avLst/>
        </a:prstGeom>
        <a:blipFill rotWithShape="0">
          <a:blip xmlns:r="http://schemas.openxmlformats.org/officeDocument/2006/relationships" r:embed="rId3"/>
          <a:stretch>
            <a:fillRect/>
          </a:stretch>
        </a:blip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3CAF3F-3F6C-4B26-B56E-3DF0DDBE5FBD}">
      <dsp:nvSpPr>
        <dsp:cNvPr id="0" name=""/>
        <dsp:cNvSpPr/>
      </dsp:nvSpPr>
      <dsp:spPr>
        <a:xfrm>
          <a:off x="6581118" y="4048534"/>
          <a:ext cx="1068998" cy="1068998"/>
        </a:xfrm>
        <a:prstGeom prst="rect">
          <a:avLst/>
        </a:prstGeom>
        <a:blipFill rotWithShape="0">
          <a:blip xmlns:r="http://schemas.openxmlformats.org/officeDocument/2006/relationships" r:embed="rId4"/>
          <a:stretch>
            <a:fillRect/>
          </a:stretch>
        </a:blip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2B896C-5027-4523-BCB4-0A9E2734C7A0}">
      <dsp:nvSpPr>
        <dsp:cNvPr id="0" name=""/>
        <dsp:cNvSpPr/>
      </dsp:nvSpPr>
      <dsp:spPr>
        <a:xfrm>
          <a:off x="6581118" y="3281429"/>
          <a:ext cx="1068998" cy="658225"/>
        </a:xfrm>
        <a:prstGeom prst="rect">
          <a:avLst/>
        </a:prstGeom>
        <a:blipFill rotWithShape="0">
          <a:blip xmlns:r="http://schemas.openxmlformats.org/officeDocument/2006/relationships" r:embed="rId5"/>
          <a:stretch>
            <a:fillRect/>
          </a:stretch>
        </a:blip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BCFA72-9C37-4E9B-8AC1-C17D124D776D}">
      <dsp:nvSpPr>
        <dsp:cNvPr id="0" name=""/>
        <dsp:cNvSpPr/>
      </dsp:nvSpPr>
      <dsp:spPr>
        <a:xfrm>
          <a:off x="8335005" y="5261215"/>
          <a:ext cx="85145" cy="85145"/>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3B1B5A-42A3-444D-AB48-A90E57D9B83A}">
      <dsp:nvSpPr>
        <dsp:cNvPr id="0" name=""/>
        <dsp:cNvSpPr/>
      </dsp:nvSpPr>
      <dsp:spPr>
        <a:xfrm>
          <a:off x="8420151" y="5117532"/>
          <a:ext cx="1170000" cy="372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165100" rIns="462280" bIns="0" numCol="1" spcCol="1270" anchor="ctr" anchorCtr="0">
          <a:noAutofit/>
        </a:bodyPr>
        <a:lstStyle/>
        <a:p>
          <a:pPr lvl="0" algn="ctr" defTabSz="2889250">
            <a:lnSpc>
              <a:spcPct val="90000"/>
            </a:lnSpc>
            <a:spcBef>
              <a:spcPct val="0"/>
            </a:spcBef>
            <a:spcAft>
              <a:spcPct val="35000"/>
            </a:spcAft>
          </a:pPr>
          <a:endParaRPr lang="es-EC" sz="6500" kern="1200"/>
        </a:p>
      </dsp:txBody>
      <dsp:txXfrm>
        <a:off x="8420151" y="5117532"/>
        <a:ext cx="1170000" cy="372510"/>
      </dsp:txXfrm>
    </dsp:sp>
  </dsp:spTree>
</dsp:drawing>
</file>

<file path=ppt/diagrams/layout1.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piralPicture">
  <dgm:title val=""/>
  <dgm:desc val=""/>
  <dgm:catLst>
    <dgm:cat type="picture" pri="4000"/>
    <dgm:cat type="pictureconvert" pri="4000"/>
  </dgm:catLst>
  <dgm:sampData>
    <dgm:dataModel>
      <dgm:ptLst>
        <dgm:pt modelId="0" type="doc"/>
        <dgm:pt modelId="1"/>
        <dgm:pt modelId="2"/>
        <dgm:pt modelId="3"/>
        <dgm:pt modelId="4"/>
        <dgm:pt modelId="5"/>
      </dgm:ptLst>
      <dgm:cxnLst>
        <dgm:cxn modelId="11" srcId="0" destId="1" srcOrd="0" destOrd="0"/>
        <dgm:cxn modelId="12" srcId="0" destId="2" srcOrd="0" destOrd="0"/>
        <dgm:cxn modelId="13" srcId="0" destId="3" srcOrd="0" destOrd="0"/>
        <dgm:cxn modelId="14" srcId="0" destId="4" srcOrd="0" destOrd="0"/>
        <dgm:cxn modelId="15" srcId="0" destId="5" srcOrd="0" destOrd="0"/>
      </dgm:cxnLst>
      <dgm:bg/>
      <dgm:whole/>
    </dgm:dataModel>
  </dgm:sampData>
  <dgm:styleData useDef="1">
    <dgm:dataModel>
      <dgm:ptLst/>
      <dgm:bg/>
      <dgm:whole/>
    </dgm:dataModel>
  </dgm:styleData>
  <dgm:clrData useDef="1">
    <dgm:dataModel>
      <dgm:ptLst/>
      <dgm:bg/>
      <dgm:whole/>
    </dgm:dataModel>
  </dgm:clrData>
  <dgm:layoutNode name="Name0">
    <dgm:varLst>
      <dgm:chMax val="5"/>
      <dgm:dir/>
    </dgm:varLst>
    <dgm:alg type="composite">
      <dgm:param type="ar" val="1.515"/>
    </dgm:alg>
    <dgm:shape xmlns:r="http://schemas.openxmlformats.org/officeDocument/2006/relationships" r:blip="">
      <dgm:adjLst/>
    </dgm:shape>
    <dgm:constrLst>
      <dgm:constr type="w" for="ch" forName="picts" refType="w"/>
      <dgm:constr type="h" for="ch" forName="picts" refType="h" fact="0.93"/>
      <dgm:constr type="b" for="ch" forName="txLine" refType="h"/>
      <dgm:constr type="w" for="ch" forName="txLine" refType="w"/>
      <dgm:constr type="h" for="ch" forName="txLine" refType="h" fact="0.07"/>
      <dgm:constr type="userD" for="des" refType="h" fact="0.016"/>
    </dgm:constrLst>
    <dgm:forEach name="Name1" axis="self" ptType="parTrans">
      <dgm:forEach name="Name2" axis="self" ptType="sibTrans" st="2">
        <dgm:forEach name="imageRepeat" axis="self">
          <dgm:layoutNode name="imageRepeatNode" styleLbl="alignNode1">
            <dgm:alg type="sp"/>
            <dgm:shape xmlns:r="http://schemas.openxmlformats.org/officeDocument/2006/relationships" type="rect" r:blip="" blipPhldr="1">
              <dgm:adjLst/>
            </dgm:shape>
            <dgm:presOf axis="self"/>
          </dgm:layoutNode>
        </dgm:forEach>
      </dgm:forEach>
    </dgm:forEach>
    <dgm:layoutNode name="picts">
      <dgm:alg type="composite"/>
      <dgm:shape xmlns:r="http://schemas.openxmlformats.org/officeDocument/2006/relationships" r:blip="">
        <dgm:adjLst/>
      </dgm:shape>
      <dgm:choose name="Name3">
        <dgm:if name="Name4" func="var" arg="dir" op="equ" val="norm">
          <dgm:constrLst>
            <dgm:constr type="userD"/>
            <dgm:constr type="w" for="ch" forName="space1" refType="h"/>
            <dgm:constr type="h" for="ch" forName="space1" refType="h"/>
            <dgm:constr type="r" for="ch" forName="space2" refType="w"/>
            <dgm:constr type="w" for="ch" forName="space2" refType="h" fact="0.608"/>
            <dgm:constr type="l" for="ch" forName="pictA1"/>
            <dgm:constr type="t" for="ch" forName="pictA1"/>
            <dgm:constr type="w" for="ch" forName="pictA1" refType="h"/>
            <dgm:constr type="h" for="ch" forName="pictA1" refType="h"/>
            <dgm:constr type="l" for="ch" forName="pictB1"/>
            <dgm:constr type="t" for="ch" forName="pictB1"/>
            <dgm:constr type="w" for="ch" forName="pictB1" refType="h"/>
            <dgm:constr type="h" for="ch" forName="pictB1" refType="h"/>
            <dgm:constr type="r" for="ch" forName="oneDotPict" refType="r" refFor="ch" refForName="pictA1"/>
            <dgm:constr type="b" for="ch" forName="oneDotPict" refType="b" refFor="ch" refForName="pictA1"/>
            <dgm:constr type="rOff" for="ch" forName="oneDotPict" refType="userD" fact="-1"/>
            <dgm:constr type="bOff" for="ch" forName="oneDotPict" refType="userD" fact="-1"/>
            <dgm:constr type="w" for="ch" forName="oneDotPict" refType="userD"/>
            <dgm:constr type="h" for="ch" forName="oneDotPict" refType="userD"/>
            <dgm:constr type="r" for="ch" forName="pictA2" refType="w"/>
            <dgm:constr type="t" for="ch" forName="pictA2"/>
            <dgm:constr type="w" for="ch" forName="pictA2" refType="h" fact="0.608"/>
            <dgm:constr type="h" for="ch" forName="pictA2" refType="h" fact="0.608"/>
            <dgm:constr type="r" for="ch" forName="pictB2" refType="w"/>
            <dgm:constr type="t" for="ch" forName="pictB2"/>
            <dgm:constr type="w" for="ch" forName="pictB2" refType="h" fact="0.608"/>
            <dgm:constr type="h" for="ch" forName="pictB2" refType="h" fact="0.608"/>
            <dgm:constr type="r" for="ch" forName="twoDotsPict" refType="r" refFor="ch" refForName="pictA2"/>
            <dgm:constr type="b" for="ch" forName="twoDotsPict" refType="b" refFor="ch" refForName="pictA2"/>
            <dgm:constr type="rOff" for="ch" forName="twoDotsPict" refType="userD" fact="-1"/>
            <dgm:constr type="bOff" for="ch" forName="twoDotsPict" refType="userD" fact="-1"/>
            <dgm:constr type="w" for="ch" forName="twoDotsPict" refType="userD" fact="2.5"/>
            <dgm:constr type="h" for="ch" forName="twoDotsPict" refType="userD"/>
            <dgm:constr type="r" for="ch" forName="pictA3" refType="w"/>
            <dgm:constr type="b" for="ch" forName="pictA3" refType="h"/>
            <dgm:constr type="w" for="ch" forName="pictA3" refType="h" fact="0.371"/>
            <dgm:constr type="h" for="ch" forName="pictA3" refType="h" fact="0.371"/>
            <dgm:constr type="r" for="ch" forName="pictB3" refType="w"/>
            <dgm:constr type="b" for="ch" forName="pictB3" refType="h"/>
            <dgm:constr type="w" for="ch" forName="pictB3" refType="h" fact="0.371"/>
            <dgm:constr type="h" for="ch" forName="pictB3" refType="h" fact="0.371"/>
            <dgm:constr type="r" for="ch" forName="threeDotsPict" refType="r" refFor="ch" refForName="pictA3"/>
            <dgm:constr type="b" for="ch" forName="threeDotsPict" refType="b" refFor="ch" refForName="pictA3"/>
            <dgm:constr type="rOff" for="ch" forName="threeDotsPict" refType="userD" fact="-1"/>
            <dgm:constr type="bOff" for="ch" forName="threeDotsPict" refType="userD" fact="-1"/>
            <dgm:constr type="w" for="ch" forName="threeDotsPict" refType="userD" fact="3.25"/>
            <dgm:constr type="h" for="ch" forName="threeDotsPict" refType="userD" fact="3.25"/>
            <dgm:constr type="l" for="ch" forName="pictA4" refType="l" refFor="ch" refForName="space2"/>
            <dgm:constr type="b" for="ch" forName="pictA4" refType="h"/>
            <dgm:constr type="w" for="ch" forName="pictA4" refType="h" fact="0.216"/>
            <dgm:constr type="h" for="ch" forName="pictA4" refType="h" fact="0.216"/>
            <dgm:constr type="l" for="ch" forName="pictB4" refType="l" refFor="ch" refForName="space2"/>
            <dgm:constr type="b" for="ch" forName="pictB4" refType="h"/>
            <dgm:constr type="w" for="ch" forName="pictB4" refType="h" fact="0.216"/>
            <dgm:constr type="h" for="ch" forName="pictB4" refType="h" fact="0.216"/>
            <dgm:constr type="r" for="ch" forName="fourDotsPict" refType="r" refFor="ch" refForName="pictA4"/>
            <dgm:constr type="b" for="ch" forName="fourDotsPict" refType="b" refFor="ch" refForName="pictA4"/>
            <dgm:constr type="rOff" for="ch" forName="fourDotsPict" refType="userD" fact="-1"/>
            <dgm:constr type="bOff" for="ch" forName="fourDotsPict" refType="userD" fact="-1"/>
            <dgm:constr type="w" for="ch" forName="fourDotsPict" refType="userD" fact="2.5"/>
            <dgm:constr type="h" for="ch" forName="fourDotsPict" refType="userD" fact="2.5"/>
            <dgm:constr type="l" for="ch" forName="pictA5" refType="l" refFor="ch" refForName="space2"/>
            <dgm:constr type="t" for="ch" forName="pictA5" refType="h" fact="0.629"/>
            <dgm:constr type="w" for="ch" forName="pictA5" refType="h" fact="0.216"/>
            <dgm:constr type="h" for="ch" forName="pictA5" refType="h" fact="0.133"/>
            <dgm:constr type="l" for="ch" forName="pictB5" refType="l" refFor="ch" refForName="space2"/>
            <dgm:constr type="t" for="ch" forName="pictB5" refType="h" fact="0.629"/>
            <dgm:constr type="w" for="ch" forName="pictB5" refType="h" fact="0.216"/>
            <dgm:constr type="h" for="ch" forName="pictB5" refType="h" fact="0.133"/>
            <dgm:constr type="r" for="ch" forName="fiveDotsPict" refType="r" refFor="ch" refForName="pictA5"/>
            <dgm:constr type="b" for="ch" forName="fiveDotsPict" refType="b" refFor="ch" refForName="pictA5"/>
            <dgm:constr type="rOff" for="ch" forName="fiveDotsPict" refType="userD" fact="-1"/>
            <dgm:constr type="bOff" for="ch" forName="fiveDotsPict" refType="userD" fact="-1"/>
            <dgm:constr type="w" for="ch" forName="fiveDotsPict" refType="userD" fact="3.25"/>
            <dgm:constr type="h" for="ch" forName="fiveDotsPict" refType="userD" fact="3.25"/>
          </dgm:constrLst>
        </dgm:if>
        <dgm:else name="Name5">
          <dgm:constrLst>
            <dgm:constr type="userD"/>
            <dgm:constr type="w" for="ch" forName="space1" refType="h"/>
            <dgm:constr type="h" for="ch" forName="space1" refType="h"/>
            <dgm:constr type="l" for="ch" forName="space2"/>
            <dgm:constr type="w" for="ch" forName="space2" refType="h" fact="0.608"/>
            <dgm:constr type="r" for="ch" forName="pictA1" refType="w"/>
            <dgm:constr type="t" for="ch" forName="pictA1"/>
            <dgm:constr type="w" for="ch" forName="pictA1" refType="h"/>
            <dgm:constr type="h" for="ch" forName="pictA1" refType="h"/>
            <dgm:constr type="r" for="ch" forName="pictB1" refType="w"/>
            <dgm:constr type="t" for="ch" forName="pictB1"/>
            <dgm:constr type="w" for="ch" forName="pictB1" refType="h"/>
            <dgm:constr type="h" for="ch" forName="pictB1" refType="h"/>
            <dgm:constr type="r" for="ch" forName="oneDotPict" refType="r" refFor="ch" refForName="pictA1"/>
            <dgm:constr type="b" for="ch" forName="oneDotPict" refType="b" refFor="ch" refForName="pictA1"/>
            <dgm:constr type="rOff" for="ch" forName="oneDotPict" refType="userD" fact="-1"/>
            <dgm:constr type="bOff" for="ch" forName="oneDotPict" refType="userD" fact="-1"/>
            <dgm:constr type="w" for="ch" forName="oneDotPict" refType="userD"/>
            <dgm:constr type="h" for="ch" forName="oneDotPict" refType="userD"/>
            <dgm:constr type="l" for="ch" forName="pictA2"/>
            <dgm:constr type="t" for="ch" forName="pictA2"/>
            <dgm:constr type="w" for="ch" forName="pictA2" refType="h" fact="0.608"/>
            <dgm:constr type="h" for="ch" forName="pictA2" refType="h" fact="0.608"/>
            <dgm:constr type="l" for="ch" forName="pictB2"/>
            <dgm:constr type="t" for="ch" forName="pictB2"/>
            <dgm:constr type="w" for="ch" forName="pictB2" refType="h" fact="0.608"/>
            <dgm:constr type="h" for="ch" forName="pictB2" refType="h" fact="0.608"/>
            <dgm:constr type="r" for="ch" forName="twoDotsPict" refType="r" refFor="ch" refForName="pictA2"/>
            <dgm:constr type="b" for="ch" forName="twoDotsPict" refType="b" refFor="ch" refForName="pictA2"/>
            <dgm:constr type="rOff" for="ch" forName="twoDotsPict" refType="userD" fact="-1"/>
            <dgm:constr type="bOff" for="ch" forName="twoDotsPict" refType="userD" fact="-1"/>
            <dgm:constr type="w" for="ch" forName="twoDotsPict" refType="userD" fact="2.5"/>
            <dgm:constr type="h" for="ch" forName="twoDotsPict" refType="userD"/>
            <dgm:constr type="l" for="ch" forName="pictA3"/>
            <dgm:constr type="b" for="ch" forName="pictA3" refType="h"/>
            <dgm:constr type="w" for="ch" forName="pictA3" refType="h" fact="0.371"/>
            <dgm:constr type="h" for="ch" forName="pictA3" refType="h" fact="0.371"/>
            <dgm:constr type="l" for="ch" forName="pictB3"/>
            <dgm:constr type="b" for="ch" forName="pictB3" refType="h"/>
            <dgm:constr type="w" for="ch" forName="pictB3" refType="h" fact="0.371"/>
            <dgm:constr type="h" for="ch" forName="pictB3" refType="h" fact="0.371"/>
            <dgm:constr type="r" for="ch" forName="threeDotsPict" refType="r" refFor="ch" refForName="pictA3"/>
            <dgm:constr type="b" for="ch" forName="threeDotsPict" refType="b" refFor="ch" refForName="pictA3"/>
            <dgm:constr type="rOff" for="ch" forName="threeDotsPict" refType="userD" fact="-1"/>
            <dgm:constr type="bOff" for="ch" forName="threeDotsPict" refType="userD" fact="-1"/>
            <dgm:constr type="w" for="ch" forName="threeDotsPict" refType="userD" fact="3.25"/>
            <dgm:constr type="h" for="ch" forName="threeDotsPict" refType="userD" fact="3.25"/>
            <dgm:constr type="r" for="ch" forName="pictA4" refType="r" refFor="ch" refForName="space2"/>
            <dgm:constr type="b" for="ch" forName="pictA4" refType="h"/>
            <dgm:constr type="w" for="ch" forName="pictA4" refType="h" fact="0.216"/>
            <dgm:constr type="h" for="ch" forName="pictA4" refType="h" fact="0.216"/>
            <dgm:constr type="r" for="ch" forName="pictB4" refType="r" refFor="ch" refForName="space2"/>
            <dgm:constr type="b" for="ch" forName="pictB4" refType="h"/>
            <dgm:constr type="w" for="ch" forName="pictB4" refType="h" fact="0.216"/>
            <dgm:constr type="h" for="ch" forName="pictB4" refType="h" fact="0.216"/>
            <dgm:constr type="r" for="ch" forName="fourDotsPict" refType="r" refFor="ch" refForName="pictA4"/>
            <dgm:constr type="b" for="ch" forName="fourDotsPict" refType="b" refFor="ch" refForName="pictA4"/>
            <dgm:constr type="rOff" for="ch" forName="fourDotsPict" refType="userD" fact="-1"/>
            <dgm:constr type="bOff" for="ch" forName="fourDotsPict" refType="userD" fact="-1"/>
            <dgm:constr type="w" for="ch" forName="fourDotsPict" refType="userD" fact="2.5"/>
            <dgm:constr type="h" for="ch" forName="fourDotsPict" refType="userD" fact="2.5"/>
            <dgm:constr type="r" for="ch" forName="pictA5" refType="r" refFor="ch" refForName="space2"/>
            <dgm:constr type="t" for="ch" forName="pictA5" refType="h" fact="0.629"/>
            <dgm:constr type="w" for="ch" forName="pictA5" refType="h" fact="0.216"/>
            <dgm:constr type="h" for="ch" forName="pictA5" refType="h" fact="0.133"/>
            <dgm:constr type="r" for="ch" forName="pictB5" refType="r" refFor="ch" refForName="space2"/>
            <dgm:constr type="t" for="ch" forName="pictB5" refType="h" fact="0.629"/>
            <dgm:constr type="w" for="ch" forName="pictB5" refType="h" fact="0.216"/>
            <dgm:constr type="h" for="ch" forName="pictB5" refType="h" fact="0.133"/>
            <dgm:constr type="r" for="ch" forName="fiveDotsPict" refType="r" refFor="ch" refForName="pictA5"/>
            <dgm:constr type="b" for="ch" forName="fiveDotsPict" refType="b" refFor="ch" refForName="pictA5"/>
            <dgm:constr type="rOff" for="ch" forName="fiveDotsPict" refType="userD" fact="-1"/>
            <dgm:constr type="bOff" for="ch" forName="fiveDotsPict" refType="userD" fact="-1"/>
            <dgm:constr type="w" for="ch" forName="fiveDotsPict" refType="userD" fact="3.25"/>
            <dgm:constr type="h" for="ch" forName="fiveDotsPict" refType="userD" fact="3.25"/>
          </dgm:constrLst>
        </dgm:else>
      </dgm:choose>
      <dgm:layoutNode name="space1">
        <dgm:alg type="sp"/>
        <dgm:shape xmlns:r="http://schemas.openxmlformats.org/officeDocument/2006/relationships" r:blip="">
          <dgm:adjLst/>
        </dgm:shape>
      </dgm:layoutNode>
      <dgm:layoutNode name="space2">
        <dgm:alg type="sp"/>
        <dgm:shape xmlns:r="http://schemas.openxmlformats.org/officeDocument/2006/relationships" r:blip="">
          <dgm:adjLst/>
        </dgm:shape>
      </dgm:layoutNode>
      <dgm:choose name="Name6">
        <dgm:if name="Name7" axis="ch" ptType="node" func="cnt" op="gte" val="1">
          <dgm:forEach name="Name8" axis="ch" ptType="sibTrans" hideLastTrans="0" cnt="1">
            <dgm:layoutNode name="pictA1">
              <dgm:alg type="sp"/>
              <dgm:shape xmlns:r="http://schemas.openxmlformats.org/officeDocument/2006/relationships" r:blip="">
                <dgm:adjLst/>
              </dgm:shape>
              <dgm:presOf/>
              <dgm:forEach name="Name9" ref="imageRepeat"/>
            </dgm:layoutNode>
            <dgm:layoutNode name="oneDotPict">
              <dgm:alg type="composite"/>
              <dgm:shape xmlns:r="http://schemas.openxmlformats.org/officeDocument/2006/relationships" r:blip="">
                <dgm:adjLst/>
              </dgm:shape>
              <dgm:presOf/>
              <dgm:constrLst>
                <dgm:constr type="userD"/>
                <dgm:constr type="w" for="ch" forName="dotPict_11" refType="userD"/>
                <dgm:constr type="h" for="ch" forName="dotPict_11" refType="userD"/>
              </dgm:constrLst>
              <dgm:layoutNode name="dotPict_11" styleLbl="solidFgAcc1">
                <dgm:alg type="sp"/>
                <dgm:shape xmlns:r="http://schemas.openxmlformats.org/officeDocument/2006/relationships" type="ellipse" r:blip="">
                  <dgm:adjLst/>
                </dgm:shape>
                <dgm:presOf/>
              </dgm:layoutNode>
            </dgm:layoutNode>
          </dgm:forEach>
        </dgm:if>
        <dgm:else name="Name10">
          <dgm:layoutNode name="pictB1" styleLbl="alignNode1">
            <dgm:alg type="sp"/>
            <dgm:shape xmlns:r="http://schemas.openxmlformats.org/officeDocument/2006/relationships" type="rect" r:blip="">
              <dgm:adjLst/>
            </dgm:shape>
            <dgm:presOf/>
          </dgm:layoutNode>
        </dgm:else>
      </dgm:choose>
      <dgm:choose name="Name11">
        <dgm:if name="Name12" axis="ch" ptType="node" func="cnt" op="gte" val="2">
          <dgm:forEach name="Name13" axis="ch" ptType="sibTrans" hideLastTrans="0" st="2" cnt="1">
            <dgm:layoutNode name="pictA2">
              <dgm:alg type="sp"/>
              <dgm:shape xmlns:r="http://schemas.openxmlformats.org/officeDocument/2006/relationships" r:blip="">
                <dgm:adjLst/>
              </dgm:shape>
              <dgm:presOf/>
              <dgm:forEach name="Name14" ref="imageRepeat"/>
            </dgm:layoutNode>
            <dgm:layoutNode name="twoDotsPict">
              <dgm:alg type="composite"/>
              <dgm:shape xmlns:r="http://schemas.openxmlformats.org/officeDocument/2006/relationships" r:blip="">
                <dgm:adjLst/>
              </dgm:shape>
              <dgm:presOf/>
              <dgm:constrLst>
                <dgm:constr type="userD"/>
                <dgm:constr type="w" for="ch" forName="dotPict_21" refType="userD"/>
                <dgm:constr type="h" for="ch" forName="dotPict_21" refType="userD"/>
                <dgm:constr type="l" for="ch" forName="dotPict_22" refType="userD" fact="1.5"/>
                <dgm:constr type="w" for="ch" forName="dotPict_22" refType="userD"/>
                <dgm:constr type="h" for="ch" forName="dotPict_22" refType="userD"/>
              </dgm:constrLst>
              <dgm:layoutNode name="dotPict_21" styleLbl="solidFgAcc1">
                <dgm:alg type="sp"/>
                <dgm:shape xmlns:r="http://schemas.openxmlformats.org/officeDocument/2006/relationships" type="ellipse" r:blip="">
                  <dgm:adjLst/>
                </dgm:shape>
                <dgm:presOf/>
              </dgm:layoutNode>
              <dgm:layoutNode name="dotPict_22" styleLbl="solidFgAcc1">
                <dgm:alg type="sp"/>
                <dgm:shape xmlns:r="http://schemas.openxmlformats.org/officeDocument/2006/relationships" type="ellipse" r:blip="">
                  <dgm:adjLst/>
                </dgm:shape>
                <dgm:presOf/>
              </dgm:layoutNode>
            </dgm:layoutNode>
          </dgm:forEach>
        </dgm:if>
        <dgm:else name="Name15">
          <dgm:layoutNode name="pictB2" styleLbl="alignNode1">
            <dgm:alg type="sp"/>
            <dgm:shape xmlns:r="http://schemas.openxmlformats.org/officeDocument/2006/relationships" type="rect" r:blip="">
              <dgm:adjLst/>
            </dgm:shape>
            <dgm:presOf/>
          </dgm:layoutNode>
        </dgm:else>
      </dgm:choose>
      <dgm:choose name="Name16">
        <dgm:if name="Name17" axis="ch" ptType="node" func="cnt" op="gte" val="3">
          <dgm:forEach name="Name18" axis="ch" ptType="sibTrans" hideLastTrans="0" st="3" cnt="1">
            <dgm:layoutNode name="pictA3">
              <dgm:alg type="sp"/>
              <dgm:shape xmlns:r="http://schemas.openxmlformats.org/officeDocument/2006/relationships" r:blip="">
                <dgm:adjLst/>
              </dgm:shape>
              <dgm:presOf/>
              <dgm:forEach name="Name19" ref="imageRepeat"/>
            </dgm:layoutNode>
            <dgm:layoutNode name="threeDotsPict">
              <dgm:alg type="composite"/>
              <dgm:shape xmlns:r="http://schemas.openxmlformats.org/officeDocument/2006/relationships" r:blip="">
                <dgm:adjLst/>
              </dgm:shape>
              <dgm:presOf/>
              <dgm:constrLst>
                <dgm:constr type="userD"/>
                <dgm:constr type="l" for="ch" forName="dotPict_31"/>
                <dgm:constr type="t" for="ch" forName="dotPict_31" refType="userD" fact="2.25"/>
                <dgm:constr type="w" for="ch" forName="dotPict_31" refType="userD"/>
                <dgm:constr type="h" for="ch" forName="dotPict_31" refType="userD"/>
                <dgm:constr type="l" for="ch" forName="dotPict_32" refType="userD" fact="1.125"/>
                <dgm:constr type="t" for="ch" forName="dotPict_32" refType="userD" fact="1.125"/>
                <dgm:constr type="w" for="ch" forName="dotPict_32" refType="userD"/>
                <dgm:constr type="h" for="ch" forName="dotPict_32" refType="userD"/>
                <dgm:constr type="l" for="ch" forName="dotPict_33" refType="userD" fact="2.25"/>
                <dgm:constr type="t" for="ch" forName="dotPict_33"/>
                <dgm:constr type="w" for="ch" forName="dotPict_33" refType="userD"/>
                <dgm:constr type="h" for="ch" forName="dotPict_33" refType="userD"/>
              </dgm:constrLst>
              <dgm:layoutNode name="dotPict_31" styleLbl="solidFgAcc1">
                <dgm:alg type="sp"/>
                <dgm:shape xmlns:r="http://schemas.openxmlformats.org/officeDocument/2006/relationships" type="ellipse" r:blip="">
                  <dgm:adjLst/>
                </dgm:shape>
                <dgm:presOf/>
              </dgm:layoutNode>
              <dgm:layoutNode name="dotPict_32" styleLbl="solidFgAcc1">
                <dgm:alg type="sp"/>
                <dgm:shape xmlns:r="http://schemas.openxmlformats.org/officeDocument/2006/relationships" type="ellipse" r:blip="">
                  <dgm:adjLst/>
                </dgm:shape>
                <dgm:presOf/>
              </dgm:layoutNode>
              <dgm:layoutNode name="dotPict_33" styleLbl="solidFgAcc1">
                <dgm:alg type="sp"/>
                <dgm:shape xmlns:r="http://schemas.openxmlformats.org/officeDocument/2006/relationships" type="ellipse" r:blip="">
                  <dgm:adjLst/>
                </dgm:shape>
                <dgm:presOf/>
              </dgm:layoutNode>
            </dgm:layoutNode>
          </dgm:forEach>
        </dgm:if>
        <dgm:else name="Name20">
          <dgm:layoutNode name="pictB3" styleLbl="alignNode1">
            <dgm:alg type="sp"/>
            <dgm:shape xmlns:r="http://schemas.openxmlformats.org/officeDocument/2006/relationships" type="rect" r:blip="">
              <dgm:adjLst/>
            </dgm:shape>
            <dgm:presOf/>
          </dgm:layoutNode>
        </dgm:else>
      </dgm:choose>
      <dgm:choose name="Name21">
        <dgm:if name="Name22" axis="ch" ptType="node" func="cnt" op="gte" val="4">
          <dgm:forEach name="Name23" axis="ch" ptType="sibTrans" hideLastTrans="0" st="4" cnt="1">
            <dgm:layoutNode name="pictA4">
              <dgm:alg type="sp"/>
              <dgm:shape xmlns:r="http://schemas.openxmlformats.org/officeDocument/2006/relationships" r:blip="">
                <dgm:adjLst/>
              </dgm:shape>
              <dgm:presOf/>
              <dgm:forEach name="Name24" ref="imageRepeat"/>
            </dgm:layoutNode>
            <dgm:layoutNode name="fourDotsPict">
              <dgm:alg type="composite"/>
              <dgm:shape xmlns:r="http://schemas.openxmlformats.org/officeDocument/2006/relationships" r:blip="">
                <dgm:adjLst/>
              </dgm:shape>
              <dgm:presOf/>
              <dgm:constrLst>
                <dgm:constr type="userD"/>
                <dgm:constr type="w" for="ch" forName="dotPict_41" refType="userD"/>
                <dgm:constr type="h" for="ch" forName="dotPict_41" refType="userD"/>
                <dgm:constr type="l" for="ch" forName="dotPict_42" refType="userD" fact="1.5"/>
                <dgm:constr type="w" for="ch" forName="dotPict_42" refType="userD"/>
                <dgm:constr type="h" for="ch" forName="dotPict_42" refType="userD"/>
                <dgm:constr type="t" for="ch" forName="dotPict_43" refType="userD" fact="1.5"/>
                <dgm:constr type="w" for="ch" forName="dotPict_43" refType="userD"/>
                <dgm:constr type="h" for="ch" forName="dotPict_43" refType="userD"/>
                <dgm:constr type="l" for="ch" forName="dotPict_44" refType="userD" fact="1.5"/>
                <dgm:constr type="t" for="ch" forName="dotPict_44" refType="userD" fact="1.5"/>
                <dgm:constr type="w" for="ch" forName="dotPict_44" refType="userD"/>
                <dgm:constr type="h" for="ch" forName="dotPict_44" refType="userD"/>
              </dgm:constrLst>
              <dgm:layoutNode name="dotPict_41" styleLbl="solidFgAcc1">
                <dgm:alg type="sp"/>
                <dgm:shape xmlns:r="http://schemas.openxmlformats.org/officeDocument/2006/relationships" type="ellipse" r:blip="">
                  <dgm:adjLst/>
                </dgm:shape>
                <dgm:presOf/>
              </dgm:layoutNode>
              <dgm:layoutNode name="dotPict_42" styleLbl="solidFgAcc1">
                <dgm:alg type="sp"/>
                <dgm:shape xmlns:r="http://schemas.openxmlformats.org/officeDocument/2006/relationships" type="ellipse" r:blip="">
                  <dgm:adjLst/>
                </dgm:shape>
                <dgm:presOf/>
              </dgm:layoutNode>
              <dgm:layoutNode name="dotPict_43" styleLbl="solidFgAcc1">
                <dgm:alg type="sp"/>
                <dgm:shape xmlns:r="http://schemas.openxmlformats.org/officeDocument/2006/relationships" type="ellipse" r:blip="">
                  <dgm:adjLst/>
                </dgm:shape>
                <dgm:presOf/>
              </dgm:layoutNode>
              <dgm:layoutNode name="dotPict_44" styleLbl="solidFgAcc1">
                <dgm:alg type="sp"/>
                <dgm:shape xmlns:r="http://schemas.openxmlformats.org/officeDocument/2006/relationships" type="ellipse" r:blip="">
                  <dgm:adjLst/>
                </dgm:shape>
                <dgm:presOf/>
              </dgm:layoutNode>
            </dgm:layoutNode>
          </dgm:forEach>
        </dgm:if>
        <dgm:else name="Name25">
          <dgm:layoutNode name="pictB4" styleLbl="alignNode1">
            <dgm:alg type="sp"/>
            <dgm:shape xmlns:r="http://schemas.openxmlformats.org/officeDocument/2006/relationships" type="rect" r:blip="">
              <dgm:adjLst/>
            </dgm:shape>
            <dgm:presOf/>
          </dgm:layoutNode>
        </dgm:else>
      </dgm:choose>
      <dgm:choose name="Name26">
        <dgm:if name="Name27" axis="ch" ptType="node" func="cnt" op="gte" val="5">
          <dgm:forEach name="Name28" axis="ch" ptType="sibTrans" hideLastTrans="0" st="5" cnt="1">
            <dgm:layoutNode name="pictA5">
              <dgm:alg type="sp"/>
              <dgm:shape xmlns:r="http://schemas.openxmlformats.org/officeDocument/2006/relationships" r:blip="">
                <dgm:adjLst/>
              </dgm:shape>
              <dgm:presOf/>
              <dgm:forEach name="Name29" ref="imageRepeat"/>
            </dgm:layoutNode>
            <dgm:layoutNode name="fiveDotsPict">
              <dgm:alg type="composite"/>
              <dgm:shape xmlns:r="http://schemas.openxmlformats.org/officeDocument/2006/relationships" r:blip="">
                <dgm:adjLst/>
              </dgm:shape>
              <dgm:presOf/>
              <dgm:constrLst>
                <dgm:constr type="userD"/>
                <dgm:constr type="l" for="ch" forName="dotPict_51"/>
                <dgm:constr type="t" for="ch" forName="dotPict_51" refType="userD" fact="2.25"/>
                <dgm:constr type="w" for="ch" forName="dotPict_51" refType="userD"/>
                <dgm:constr type="h" for="ch" forName="dotPict_51" refType="userD"/>
                <dgm:constr type="l" for="ch" forName="dotPict_52" refType="userD" fact="1.125"/>
                <dgm:constr type="t" for="ch" forName="dotPict_52" refType="userD" fact="1.125"/>
                <dgm:constr type="w" for="ch" forName="dotPict_52" refType="userD"/>
                <dgm:constr type="h" for="ch" forName="dotPict_52" refType="userD"/>
                <dgm:constr type="l" for="ch" forName="dotPict_53" refType="userD" fact="2.25"/>
                <dgm:constr type="t" for="ch" forName="dotPict_53"/>
                <dgm:constr type="w" for="ch" forName="dotPict_53" refType="userD"/>
                <dgm:constr type="h" for="ch" forName="dotPict_53" refType="userD"/>
                <dgm:constr type="l" for="ch" forName="dotPict_54"/>
                <dgm:constr type="t" for="ch" forName="dotPict_54"/>
                <dgm:constr type="w" for="ch" forName="dotPict_54" refType="userD"/>
                <dgm:constr type="h" for="ch" forName="dotPict_54" refType="userD"/>
                <dgm:constr type="l" for="ch" forName="dotPict_55" refType="userD" fact="2.25"/>
                <dgm:constr type="t" for="ch" forName="dotPict_55" refType="userD" fact="2.25"/>
                <dgm:constr type="w" for="ch" forName="dotPict_55" refType="userD"/>
                <dgm:constr type="h" for="ch" forName="dotPict_55" refType="userD"/>
              </dgm:constrLst>
              <dgm:layoutNode name="dotPict_51" styleLbl="solidFgAcc1">
                <dgm:alg type="sp"/>
                <dgm:shape xmlns:r="http://schemas.openxmlformats.org/officeDocument/2006/relationships" type="ellipse" r:blip="">
                  <dgm:adjLst/>
                </dgm:shape>
                <dgm:presOf/>
              </dgm:layoutNode>
              <dgm:layoutNode name="dotPict_52" styleLbl="solidFgAcc1">
                <dgm:alg type="sp"/>
                <dgm:shape xmlns:r="http://schemas.openxmlformats.org/officeDocument/2006/relationships" type="ellipse" r:blip="">
                  <dgm:adjLst/>
                </dgm:shape>
                <dgm:presOf/>
              </dgm:layoutNode>
              <dgm:layoutNode name="dotPict_53" styleLbl="solidFgAcc1">
                <dgm:alg type="sp"/>
                <dgm:shape xmlns:r="http://schemas.openxmlformats.org/officeDocument/2006/relationships" type="ellipse" r:blip="">
                  <dgm:adjLst/>
                </dgm:shape>
                <dgm:presOf/>
              </dgm:layoutNode>
              <dgm:layoutNode name="dotPict_54" styleLbl="solidFgAcc1">
                <dgm:alg type="sp"/>
                <dgm:shape xmlns:r="http://schemas.openxmlformats.org/officeDocument/2006/relationships" type="ellipse" r:blip="">
                  <dgm:adjLst/>
                </dgm:shape>
                <dgm:presOf/>
              </dgm:layoutNode>
              <dgm:layoutNode name="dotPict_55" styleLbl="solidFgAcc1">
                <dgm:alg type="sp"/>
                <dgm:shape xmlns:r="http://schemas.openxmlformats.org/officeDocument/2006/relationships" type="ellipse" r:blip="">
                  <dgm:adjLst/>
                </dgm:shape>
                <dgm:presOf/>
              </dgm:layoutNode>
            </dgm:layoutNode>
          </dgm:forEach>
        </dgm:if>
        <dgm:else name="Name30">
          <dgm:layoutNode name="pictB5" styleLbl="alignNode1">
            <dgm:alg type="sp"/>
            <dgm:shape xmlns:r="http://schemas.openxmlformats.org/officeDocument/2006/relationships" type="rect" r:blip="">
              <dgm:adjLst/>
            </dgm:shape>
            <dgm:presOf/>
          </dgm:layoutNode>
        </dgm:else>
      </dgm:choose>
    </dgm:layoutNode>
    <dgm:layoutNode name="txLine">
      <dgm:choose name="Name31">
        <dgm:if name="Name32" func="var" arg="dir" op="equ" val="norm">
          <dgm:alg type="lin">
            <dgm:param type="horzAlign" val="r"/>
          </dgm:alg>
        </dgm:if>
        <dgm:else name="Name33">
          <dgm:alg type="lin">
            <dgm:param type="horzAlign" val="l"/>
            <dgm:param type="linDir" val="fromR"/>
          </dgm:alg>
        </dgm:else>
      </dgm:choose>
      <dgm:constrLst>
        <dgm:constr type="primFontSz" for="ch" ptType="node" op="equ" val="65"/>
        <dgm:constr type="w" for="ch" ptType="node" refType="primFontSz" refFor="ch" refPtType="node" fact="0.5"/>
        <dgm:constr type="h" for="ch" ptType="node" refType="h"/>
      </dgm:constrLst>
      <dgm:ruleLst>
        <dgm:rule type="primFontSz" for="ch" ptType="node" val="5" fact="NaN" max="NaN"/>
      </dgm:ruleLst>
      <dgm:forEach name="Name34" axis="ch" ptType="node">
        <dgm:choose name="Name35">
          <dgm:if name="Name36" axis="self" ptType="node" func="pos" op="equ" val="1">
            <dgm:layoutNode name="oneDotTx">
              <dgm:alg type="composite"/>
              <dgm:shape xmlns:r="http://schemas.openxmlformats.org/officeDocument/2006/relationships" r:blip="">
                <dgm:adjLst/>
              </dgm:shape>
              <dgm:presOf/>
              <dgm:constrLst>
                <dgm:constr type="userD"/>
                <dgm:constr type="w" for="ch" forName="dotTx_11" refType="userD"/>
                <dgm:constr type="h" for="ch" forName="dotTx_11" refType="userD"/>
              </dgm:constrLst>
              <dgm:layoutNode name="dotTx_11" styleLbl="solidFgAcc1">
                <dgm:alg type="sp"/>
                <dgm:shape xmlns:r="http://schemas.openxmlformats.org/officeDocument/2006/relationships" type="ellipse" r:blip="">
                  <dgm:adjLst/>
                </dgm:shape>
                <dgm:presOf/>
              </dgm:layoutNode>
            </dgm:layoutNode>
            <dgm:layoutNode name="Name37"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38" axis="self" ptType="node" func="pos" op="equ" val="2">
            <dgm:layoutNode name="twoDotsTx">
              <dgm:alg type="composite"/>
              <dgm:shape xmlns:r="http://schemas.openxmlformats.org/officeDocument/2006/relationships" r:blip="">
                <dgm:adjLst/>
              </dgm:shape>
              <dgm:presOf/>
              <dgm:constrLst>
                <dgm:constr type="userD"/>
                <dgm:constr type="w" for="ch" forName="dotTx_21" refType="userD"/>
                <dgm:constr type="h" for="ch" forName="dotTx_21" refType="userD"/>
                <dgm:constr type="l" for="ch" forName="dotTx_22" refType="userD" fact="1.5"/>
                <dgm:constr type="w" for="ch" forName="dotTx_22" refType="userD"/>
                <dgm:constr type="h" for="ch" forName="dotTx_22" refType="userD"/>
              </dgm:constrLst>
              <dgm:layoutNode name="dotTx_21" styleLbl="solidFgAcc1">
                <dgm:alg type="sp"/>
                <dgm:shape xmlns:r="http://schemas.openxmlformats.org/officeDocument/2006/relationships" type="ellipse" r:blip="">
                  <dgm:adjLst/>
                </dgm:shape>
                <dgm:presOf/>
              </dgm:layoutNode>
              <dgm:layoutNode name="dotTx_22" styleLbl="solidFgAcc1">
                <dgm:alg type="sp"/>
                <dgm:shape xmlns:r="http://schemas.openxmlformats.org/officeDocument/2006/relationships" type="ellipse" r:blip="">
                  <dgm:adjLst/>
                </dgm:shape>
                <dgm:presOf/>
              </dgm:layoutNode>
            </dgm:layoutNode>
            <dgm:layoutNode name="Name39"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0" axis="self" ptType="node" func="pos" op="equ" val="3">
            <dgm:layoutNode name="threeDotsTx">
              <dgm:alg type="composite"/>
              <dgm:shape xmlns:r="http://schemas.openxmlformats.org/officeDocument/2006/relationships" r:blip="">
                <dgm:adjLst/>
              </dgm:shape>
              <dgm:presOf/>
              <dgm:constrLst>
                <dgm:constr type="userD"/>
                <dgm:constr type="l" for="ch" forName="dotTx_31"/>
                <dgm:constr type="t" for="ch" forName="dotTx_31" refType="userD" fact="2.25"/>
                <dgm:constr type="w" for="ch" forName="dotTx_31" refType="userD"/>
                <dgm:constr type="h" for="ch" forName="dotTx_31" refType="userD"/>
                <dgm:constr type="l" for="ch" forName="dotTx_32" refType="userD" fact="1.125"/>
                <dgm:constr type="t" for="ch" forName="dotTx_32" refType="userD" fact="1.125"/>
                <dgm:constr type="w" for="ch" forName="dotTx_32" refType="userD"/>
                <dgm:constr type="h" for="ch" forName="dotTx_32" refType="userD"/>
                <dgm:constr type="l" for="ch" forName="dotTx_33" refType="userD" fact="2.25"/>
                <dgm:constr type="t" for="ch" forName="dotTx_33"/>
                <dgm:constr type="w" for="ch" forName="dotTx_33" refType="userD"/>
                <dgm:constr type="h" for="ch" forName="dotTx_33" refType="userD"/>
              </dgm:constrLst>
              <dgm:layoutNode name="dotTx_31" styleLbl="solidFgAcc1">
                <dgm:alg type="sp"/>
                <dgm:shape xmlns:r="http://schemas.openxmlformats.org/officeDocument/2006/relationships" type="ellipse" r:blip="">
                  <dgm:adjLst/>
                </dgm:shape>
                <dgm:presOf/>
              </dgm:layoutNode>
              <dgm:layoutNode name="dotTx_32" styleLbl="solidFgAcc1">
                <dgm:alg type="sp"/>
                <dgm:shape xmlns:r="http://schemas.openxmlformats.org/officeDocument/2006/relationships" type="ellipse" r:blip="">
                  <dgm:adjLst/>
                </dgm:shape>
                <dgm:presOf/>
              </dgm:layoutNode>
              <dgm:layoutNode name="dotTx_33" styleLbl="solidFgAcc1">
                <dgm:alg type="sp"/>
                <dgm:shape xmlns:r="http://schemas.openxmlformats.org/officeDocument/2006/relationships" type="ellipse" r:blip="">
                  <dgm:adjLst/>
                </dgm:shape>
                <dgm:presOf/>
              </dgm:layoutNode>
            </dgm:layoutNode>
            <dgm:layoutNode name="Name41"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2" axis="self" ptType="node" func="pos" op="equ" val="4">
            <dgm:layoutNode name="fourDotsTx">
              <dgm:alg type="composite"/>
              <dgm:shape xmlns:r="http://schemas.openxmlformats.org/officeDocument/2006/relationships" r:blip="">
                <dgm:adjLst/>
              </dgm:shape>
              <dgm:presOf/>
              <dgm:constrLst>
                <dgm:constr type="userD"/>
                <dgm:constr type="w" for="ch" forName="dotTx_41" refType="userD"/>
                <dgm:constr type="h" for="ch" forName="dotTx_41" refType="userD"/>
                <dgm:constr type="l" for="ch" forName="dotTx_42" refType="userD" fact="1.5"/>
                <dgm:constr type="w" for="ch" forName="dotTx_42" refType="userD"/>
                <dgm:constr type="h" for="ch" forName="dotTx_42" refType="userD"/>
                <dgm:constr type="t" for="ch" forName="dotTx_43" refType="userD" fact="1.5"/>
                <dgm:constr type="w" for="ch" forName="dotTx_43" refType="userD"/>
                <dgm:constr type="h" for="ch" forName="dotTx_43" refType="userD"/>
                <dgm:constr type="l" for="ch" forName="dotTx_44" refType="userD" fact="1.5"/>
                <dgm:constr type="t" for="ch" forName="dotTx_44" refType="userD" fact="1.5"/>
                <dgm:constr type="w" for="ch" forName="dotTx_44" refType="userD"/>
                <dgm:constr type="h" for="ch" forName="dotTx_44" refType="userD"/>
              </dgm:constrLst>
              <dgm:layoutNode name="dotTx_41" styleLbl="solidFgAcc1">
                <dgm:alg type="sp"/>
                <dgm:shape xmlns:r="http://schemas.openxmlformats.org/officeDocument/2006/relationships" type="ellipse" r:blip="">
                  <dgm:adjLst/>
                </dgm:shape>
                <dgm:presOf/>
              </dgm:layoutNode>
              <dgm:layoutNode name="dotTx_42" styleLbl="solidFgAcc1">
                <dgm:alg type="sp"/>
                <dgm:shape xmlns:r="http://schemas.openxmlformats.org/officeDocument/2006/relationships" type="ellipse" r:blip="">
                  <dgm:adjLst/>
                </dgm:shape>
                <dgm:presOf/>
              </dgm:layoutNode>
              <dgm:layoutNode name="dotTx_43" styleLbl="solidFgAcc1">
                <dgm:alg type="sp"/>
                <dgm:shape xmlns:r="http://schemas.openxmlformats.org/officeDocument/2006/relationships" type="ellipse" r:blip="">
                  <dgm:adjLst/>
                </dgm:shape>
                <dgm:presOf/>
              </dgm:layoutNode>
              <dgm:layoutNode name="dotTx_44" styleLbl="solidFgAcc1">
                <dgm:alg type="sp"/>
                <dgm:shape xmlns:r="http://schemas.openxmlformats.org/officeDocument/2006/relationships" type="ellipse" r:blip="">
                  <dgm:adjLst/>
                </dgm:shape>
                <dgm:presOf/>
              </dgm:layoutNode>
            </dgm:layoutNode>
            <dgm:layoutNode name="Name43"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4" axis="self" ptType="node" func="pos" op="equ" val="5">
            <dgm:layoutNode name="fiveDotsTx">
              <dgm:alg type="composite"/>
              <dgm:shape xmlns:r="http://schemas.openxmlformats.org/officeDocument/2006/relationships" r:blip="">
                <dgm:adjLst/>
              </dgm:shape>
              <dgm:presOf/>
              <dgm:constrLst>
                <dgm:constr type="userD"/>
                <dgm:constr type="l" for="ch" forName="dotTx_51"/>
                <dgm:constr type="t" for="ch" forName="dotTx_51" refType="userD" fact="2.25"/>
                <dgm:constr type="w" for="ch" forName="dotTx_51" refType="userD"/>
                <dgm:constr type="h" for="ch" forName="dotTx_51" refType="userD"/>
                <dgm:constr type="l" for="ch" forName="dotTx_52" refType="userD" fact="1.125"/>
                <dgm:constr type="t" for="ch" forName="dotTx_52" refType="userD" fact="1.125"/>
                <dgm:constr type="w" for="ch" forName="dotTx_52" refType="userD"/>
                <dgm:constr type="h" for="ch" forName="dotTx_52" refType="userD"/>
                <dgm:constr type="l" for="ch" forName="dotTx_53" refType="userD" fact="2.25"/>
                <dgm:constr type="t" for="ch" forName="dotTx_53"/>
                <dgm:constr type="w" for="ch" forName="dotTx_53" refType="userD"/>
                <dgm:constr type="h" for="ch" forName="dotTx_53" refType="userD"/>
                <dgm:constr type="l" for="ch" forName="dotTx_54"/>
                <dgm:constr type="t" for="ch" forName="dotTx_54"/>
                <dgm:constr type="w" for="ch" forName="dotTx_54" refType="userD"/>
                <dgm:constr type="h" for="ch" forName="dotTx_54" refType="userD"/>
                <dgm:constr type="l" for="ch" forName="dotTx_55" refType="userD" fact="2.25"/>
                <dgm:constr type="t" for="ch" forName="dotTx_55" refType="userD" fact="2.25"/>
                <dgm:constr type="w" for="ch" forName="dotTx_55" refType="userD"/>
                <dgm:constr type="h" for="ch" forName="dotTx_55" refType="userD"/>
              </dgm:constrLst>
              <dgm:layoutNode name="dotTx_51" styleLbl="solidFgAcc1">
                <dgm:alg type="sp"/>
                <dgm:shape xmlns:r="http://schemas.openxmlformats.org/officeDocument/2006/relationships" type="ellipse" r:blip="">
                  <dgm:adjLst/>
                </dgm:shape>
                <dgm:presOf/>
              </dgm:layoutNode>
              <dgm:layoutNode name="dotTx_52" styleLbl="solidFgAcc1">
                <dgm:alg type="sp"/>
                <dgm:shape xmlns:r="http://schemas.openxmlformats.org/officeDocument/2006/relationships" type="ellipse" r:blip="">
                  <dgm:adjLst/>
                </dgm:shape>
                <dgm:presOf/>
              </dgm:layoutNode>
              <dgm:layoutNode name="dotTx_53" styleLbl="solidFgAcc1">
                <dgm:alg type="sp"/>
                <dgm:shape xmlns:r="http://schemas.openxmlformats.org/officeDocument/2006/relationships" type="ellipse" r:blip="">
                  <dgm:adjLst/>
                </dgm:shape>
                <dgm:presOf/>
              </dgm:layoutNode>
              <dgm:layoutNode name="dotTx_54" styleLbl="solidFgAcc1">
                <dgm:alg type="sp"/>
                <dgm:shape xmlns:r="http://schemas.openxmlformats.org/officeDocument/2006/relationships" type="ellipse" r:blip="">
                  <dgm:adjLst/>
                </dgm:shape>
                <dgm:presOf/>
              </dgm:layoutNode>
              <dgm:layoutNode name="dotTx_55" styleLbl="solidFgAcc1">
                <dgm:alg type="sp"/>
                <dgm:shape xmlns:r="http://schemas.openxmlformats.org/officeDocument/2006/relationships" type="ellipse" r:blip="">
                  <dgm:adjLst/>
                </dgm:shape>
                <dgm:presOf/>
              </dgm:layoutNode>
            </dgm:layoutNode>
            <dgm:layoutNode name="Name45"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else name="Name46"/>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DCFD9F-B7FF-44FB-BE82-EFA7925EBB2D}" type="datetimeFigureOut">
              <a:rPr lang="es-EC" smtClean="0"/>
              <a:t>10/07/2025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157CA0-D0D3-4664-886C-5A383D41FC2F}" type="slidenum">
              <a:rPr lang="es-EC" smtClean="0"/>
              <a:t>‹Nº›</a:t>
            </a:fld>
            <a:endParaRPr lang="es-EC"/>
          </a:p>
        </p:txBody>
      </p:sp>
    </p:spTree>
    <p:extLst>
      <p:ext uri="{BB962C8B-B14F-4D97-AF65-F5344CB8AC3E}">
        <p14:creationId xmlns:p14="http://schemas.microsoft.com/office/powerpoint/2010/main" val="1691133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7</a:t>
            </a:fld>
            <a:endParaRPr lang="es-EC"/>
          </a:p>
        </p:txBody>
      </p:sp>
    </p:spTree>
    <p:extLst>
      <p:ext uri="{BB962C8B-B14F-4D97-AF65-F5344CB8AC3E}">
        <p14:creationId xmlns:p14="http://schemas.microsoft.com/office/powerpoint/2010/main" val="1693204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9</a:t>
            </a:fld>
            <a:endParaRPr lang="es-EC"/>
          </a:p>
        </p:txBody>
      </p:sp>
    </p:spTree>
    <p:extLst>
      <p:ext uri="{BB962C8B-B14F-4D97-AF65-F5344CB8AC3E}">
        <p14:creationId xmlns:p14="http://schemas.microsoft.com/office/powerpoint/2010/main" val="2969968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10</a:t>
            </a:fld>
            <a:endParaRPr lang="es-EC"/>
          </a:p>
        </p:txBody>
      </p:sp>
    </p:spTree>
    <p:extLst>
      <p:ext uri="{BB962C8B-B14F-4D97-AF65-F5344CB8AC3E}">
        <p14:creationId xmlns:p14="http://schemas.microsoft.com/office/powerpoint/2010/main" val="3052957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11</a:t>
            </a:fld>
            <a:endParaRPr lang="es-EC"/>
          </a:p>
        </p:txBody>
      </p:sp>
    </p:spTree>
    <p:extLst>
      <p:ext uri="{BB962C8B-B14F-4D97-AF65-F5344CB8AC3E}">
        <p14:creationId xmlns:p14="http://schemas.microsoft.com/office/powerpoint/2010/main" val="1546699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12</a:t>
            </a:fld>
            <a:endParaRPr lang="es-EC"/>
          </a:p>
        </p:txBody>
      </p:sp>
    </p:spTree>
    <p:extLst>
      <p:ext uri="{BB962C8B-B14F-4D97-AF65-F5344CB8AC3E}">
        <p14:creationId xmlns:p14="http://schemas.microsoft.com/office/powerpoint/2010/main" val="1377471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13</a:t>
            </a:fld>
            <a:endParaRPr lang="es-EC"/>
          </a:p>
        </p:txBody>
      </p:sp>
    </p:spTree>
    <p:extLst>
      <p:ext uri="{BB962C8B-B14F-4D97-AF65-F5344CB8AC3E}">
        <p14:creationId xmlns:p14="http://schemas.microsoft.com/office/powerpoint/2010/main" val="3603855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14</a:t>
            </a:fld>
            <a:endParaRPr lang="es-EC"/>
          </a:p>
        </p:txBody>
      </p:sp>
    </p:spTree>
    <p:extLst>
      <p:ext uri="{BB962C8B-B14F-4D97-AF65-F5344CB8AC3E}">
        <p14:creationId xmlns:p14="http://schemas.microsoft.com/office/powerpoint/2010/main" val="1314574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9157CA0-D0D3-4664-886C-5A383D41FC2F}" type="slidenum">
              <a:rPr lang="es-EC" smtClean="0"/>
              <a:t>15</a:t>
            </a:fld>
            <a:endParaRPr lang="es-EC"/>
          </a:p>
        </p:txBody>
      </p:sp>
    </p:spTree>
    <p:extLst>
      <p:ext uri="{BB962C8B-B14F-4D97-AF65-F5344CB8AC3E}">
        <p14:creationId xmlns:p14="http://schemas.microsoft.com/office/powerpoint/2010/main" val="1298565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39157CA0-D0D3-4664-886C-5A383D41FC2F}" type="slidenum">
              <a:rPr lang="es-EC" smtClean="0"/>
              <a:t>26</a:t>
            </a:fld>
            <a:endParaRPr lang="es-EC"/>
          </a:p>
        </p:txBody>
      </p:sp>
    </p:spTree>
    <p:extLst>
      <p:ext uri="{BB962C8B-B14F-4D97-AF65-F5344CB8AC3E}">
        <p14:creationId xmlns:p14="http://schemas.microsoft.com/office/powerpoint/2010/main" val="2564939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39157CA0-D0D3-4664-886C-5A383D41FC2F}" type="slidenum">
              <a:rPr lang="es-EC" smtClean="0"/>
              <a:t>32</a:t>
            </a:fld>
            <a:endParaRPr lang="es-EC"/>
          </a:p>
        </p:txBody>
      </p:sp>
    </p:spTree>
    <p:extLst>
      <p:ext uri="{BB962C8B-B14F-4D97-AF65-F5344CB8AC3E}">
        <p14:creationId xmlns:p14="http://schemas.microsoft.com/office/powerpoint/2010/main" val="3181060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39157CA0-D0D3-4664-886C-5A383D41FC2F}" type="slidenum">
              <a:rPr lang="es-EC" smtClean="0"/>
              <a:t>83</a:t>
            </a:fld>
            <a:endParaRPr lang="es-EC"/>
          </a:p>
        </p:txBody>
      </p:sp>
    </p:spTree>
    <p:extLst>
      <p:ext uri="{BB962C8B-B14F-4D97-AF65-F5344CB8AC3E}">
        <p14:creationId xmlns:p14="http://schemas.microsoft.com/office/powerpoint/2010/main" val="4108941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39157CA0-D0D3-4664-886C-5A383D41FC2F}" type="slidenum">
              <a:rPr lang="es-EC" smtClean="0"/>
              <a:t>84</a:t>
            </a:fld>
            <a:endParaRPr lang="es-EC"/>
          </a:p>
        </p:txBody>
      </p:sp>
    </p:spTree>
    <p:extLst>
      <p:ext uri="{BB962C8B-B14F-4D97-AF65-F5344CB8AC3E}">
        <p14:creationId xmlns:p14="http://schemas.microsoft.com/office/powerpoint/2010/main" val="1286861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65626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090783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03696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2824836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DBEA2C7-DFB5-407C-BDCD-D77A01E03CD2}" type="datetimeFigureOut">
              <a:rPr lang="es-EC" smtClean="0"/>
              <a:t>10/07/2025</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247897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DBEA2C7-DFB5-407C-BDCD-D77A01E03CD2}" type="datetimeFigureOut">
              <a:rPr lang="es-EC" smtClean="0"/>
              <a:t>10/07/2025</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71095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BEA2C7-DFB5-407C-BDCD-D77A01E03CD2}" type="datetimeFigureOut">
              <a:rPr lang="es-EC" smtClean="0"/>
              <a:t>10/07/2025</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628558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2086124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417890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2844344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760193-2AA5-44BB-B265-DD4947B935C6}"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19167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2952599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94840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000253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33316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019429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0928767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2186916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244060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505674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DBEA2C7-DFB5-407C-BDCD-D77A01E03CD2}" type="datetimeFigureOut">
              <a:rPr lang="es-EC" smtClean="0"/>
              <a:t>10/07/2025</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929008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DBEA2C7-DFB5-407C-BDCD-D77A01E03CD2}" type="datetimeFigureOut">
              <a:rPr lang="es-EC" smtClean="0"/>
              <a:t>10/07/2025</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960401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BEA2C7-DFB5-407C-BDCD-D77A01E03CD2}" type="datetimeFigureOut">
              <a:rPr lang="es-EC" smtClean="0"/>
              <a:t>10/07/2025</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16753899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7084616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610056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339544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760193-2AA5-44BB-B265-DD4947B935C6}"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32117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3931499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924605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9DBEA2C7-DFB5-407C-BDCD-D77A01E03CD2}" type="datetimeFigureOut">
              <a:rPr lang="es-EC" smtClean="0"/>
              <a:t>10/07/2025</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2091237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3483850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DBEA2C7-DFB5-407C-BDCD-D77A01E03CD2}" type="datetimeFigureOut">
              <a:rPr lang="es-EC" smtClean="0"/>
              <a:t>10/07/2025</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760193-2AA5-44BB-B265-DD4947B935C6}" type="slidenum">
              <a:rPr lang="es-EC" smtClean="0"/>
              <a:t>‹Nº›</a:t>
            </a:fld>
            <a:endParaRPr lang="es-EC"/>
          </a:p>
        </p:txBody>
      </p:sp>
    </p:spTree>
    <p:extLst>
      <p:ext uri="{BB962C8B-B14F-4D97-AF65-F5344CB8AC3E}">
        <p14:creationId xmlns:p14="http://schemas.microsoft.com/office/powerpoint/2010/main" val="500368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DBEA2C7-DFB5-407C-BDCD-D77A01E03CD2}" type="datetimeFigureOut">
              <a:rPr lang="es-EC" smtClean="0"/>
              <a:t>10/07/2025</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B760193-2AA5-44BB-B265-DD4947B935C6}" type="slidenum">
              <a:rPr lang="es-EC" smtClean="0"/>
              <a:t>‹Nº›</a:t>
            </a:fld>
            <a:endParaRPr lang="es-EC"/>
          </a:p>
        </p:txBody>
      </p:sp>
    </p:spTree>
    <p:extLst>
      <p:ext uri="{BB962C8B-B14F-4D97-AF65-F5344CB8AC3E}">
        <p14:creationId xmlns:p14="http://schemas.microsoft.com/office/powerpoint/2010/main" val="3276371526"/>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 id="2147484075" r:id="rId12"/>
    <p:sldLayoutId id="2147484076" r:id="rId13"/>
    <p:sldLayoutId id="2147484077" r:id="rId14"/>
    <p:sldLayoutId id="2147484078" r:id="rId15"/>
    <p:sldLayoutId id="214748407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DBEA2C7-DFB5-407C-BDCD-D77A01E03CD2}" type="datetimeFigureOut">
              <a:rPr lang="es-EC" smtClean="0"/>
              <a:t>10/07/2025</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B760193-2AA5-44BB-B265-DD4947B935C6}" type="slidenum">
              <a:rPr lang="es-EC" smtClean="0"/>
              <a:t>‹Nº›</a:t>
            </a:fld>
            <a:endParaRPr lang="es-EC"/>
          </a:p>
        </p:txBody>
      </p:sp>
    </p:spTree>
    <p:extLst>
      <p:ext uri="{BB962C8B-B14F-4D97-AF65-F5344CB8AC3E}">
        <p14:creationId xmlns:p14="http://schemas.microsoft.com/office/powerpoint/2010/main" val="2951187066"/>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 id="2147484092" r:id="rId12"/>
    <p:sldLayoutId id="2147484093" r:id="rId13"/>
    <p:sldLayoutId id="2147484094" r:id="rId14"/>
    <p:sldLayoutId id="2147484095" r:id="rId15"/>
    <p:sldLayoutId id="2147484096"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7.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8.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8.xml"/><Relationship Id="rId1" Type="http://schemas.openxmlformats.org/officeDocument/2006/relationships/themeOverride" Target="../theme/themeOverride3.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hemeOverride" Target="../theme/themeOverride5.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hemeOverride" Target="../theme/themeOverride6.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hemeOverride" Target="../theme/themeOverride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8.xml"/><Relationship Id="rId1" Type="http://schemas.openxmlformats.org/officeDocument/2006/relationships/themeOverride" Target="../theme/themeOverride8.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8.xml"/><Relationship Id="rId1" Type="http://schemas.openxmlformats.org/officeDocument/2006/relationships/themeOverride" Target="../theme/themeOverride9.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hemeOverride" Target="../theme/themeOverride10.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3.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4.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6.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7.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8.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8.xml"/><Relationship Id="rId1" Type="http://schemas.openxmlformats.org/officeDocument/2006/relationships/themeOverride" Target="../theme/themeOverride19.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8.xml"/><Relationship Id="rId1" Type="http://schemas.openxmlformats.org/officeDocument/2006/relationships/themeOverride" Target="../theme/themeOverride2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hemeOverride" Target="../theme/themeOverride21.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8.xml"/><Relationship Id="rId1" Type="http://schemas.openxmlformats.org/officeDocument/2006/relationships/themeOverride" Target="../theme/themeOverride2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8.xml"/><Relationship Id="rId1" Type="http://schemas.openxmlformats.org/officeDocument/2006/relationships/themeOverride" Target="../theme/themeOverride23.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5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5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65.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5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jpeg"/></Relationships>
</file>

<file path=ppt/slides/_rels/slide6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6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7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23.gif"/><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Subtítulo 2">
            <a:extLst>
              <a:ext uri="{FF2B5EF4-FFF2-40B4-BE49-F238E27FC236}">
                <a16:creationId xmlns="" xmlns:a16="http://schemas.microsoft.com/office/drawing/2014/main" id="{A4533C9B-A1E7-4069-BB89-F7E94EDA5D2B}"/>
              </a:ext>
            </a:extLst>
          </p:cNvPr>
          <p:cNvSpPr>
            <a:spLocks noGrp="1"/>
          </p:cNvSpPr>
          <p:nvPr>
            <p:ph type="subTitle" idx="1"/>
          </p:nvPr>
        </p:nvSpPr>
        <p:spPr>
          <a:xfrm>
            <a:off x="1777238" y="4266782"/>
            <a:ext cx="9144000" cy="1655762"/>
          </a:xfrm>
        </p:spPr>
        <p:txBody>
          <a:bodyPr>
            <a:noAutofit/>
          </a:bodyPr>
          <a:lstStyle/>
          <a:p>
            <a:pPr algn="ctr"/>
            <a:r>
              <a:rPr lang="es-ES" sz="3200" b="1" dirty="0">
                <a:solidFill>
                  <a:srgbClr val="193F61"/>
                </a:solidFill>
                <a:latin typeface="Baskerville Old Face" panose="02020602080505020303" pitchFamily="18" charset="0"/>
              </a:rPr>
              <a:t>GOBIERNO AUTÓNOMO DESCENTRALIZADO PARROQUIAL RURAL DE </a:t>
            </a:r>
            <a:r>
              <a:rPr lang="es-ES" sz="3200" b="1" dirty="0" smtClean="0">
                <a:solidFill>
                  <a:srgbClr val="193F61"/>
                </a:solidFill>
                <a:latin typeface="Baskerville Old Face" panose="02020602080505020303" pitchFamily="18" charset="0"/>
              </a:rPr>
              <a:t>AHUANO</a:t>
            </a:r>
            <a:endParaRPr lang="es-ES" sz="3200" b="1" dirty="0">
              <a:solidFill>
                <a:srgbClr val="193F61"/>
              </a:solidFill>
              <a:latin typeface="Baskerville Old Face" panose="02020602080505020303" pitchFamily="18" charset="0"/>
            </a:endParaRPr>
          </a:p>
          <a:p>
            <a:endParaRPr lang="es-ES" sz="3200" b="1" dirty="0">
              <a:solidFill>
                <a:srgbClr val="193F61"/>
              </a:solidFill>
              <a:latin typeface="Baskerville Old Face" panose="02020602080505020303" pitchFamily="18" charset="0"/>
            </a:endParaRPr>
          </a:p>
          <a:p>
            <a:endParaRPr lang="es-EC" sz="2800" b="1" dirty="0">
              <a:solidFill>
                <a:srgbClr val="193F61"/>
              </a:solidFill>
              <a:latin typeface="Edwardian Script ITCÇ"/>
            </a:endParaRPr>
          </a:p>
        </p:txBody>
      </p:sp>
      <p:sp>
        <p:nvSpPr>
          <p:cNvPr id="5" name="Subtítulo 2">
            <a:extLst>
              <a:ext uri="{FF2B5EF4-FFF2-40B4-BE49-F238E27FC236}">
                <a16:creationId xmlns="" xmlns:a16="http://schemas.microsoft.com/office/drawing/2014/main" id="{2E6755D4-EE0A-4E83-B3A5-33BFC8585C70}"/>
              </a:ext>
            </a:extLst>
          </p:cNvPr>
          <p:cNvSpPr txBox="1">
            <a:spLocks/>
          </p:cNvSpPr>
          <p:nvPr/>
        </p:nvSpPr>
        <p:spPr>
          <a:xfrm>
            <a:off x="811902" y="975272"/>
            <a:ext cx="5967750" cy="107304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6600" b="1" dirty="0">
                <a:solidFill>
                  <a:srgbClr val="193F61"/>
                </a:solidFill>
                <a:latin typeface="Edwardian Script ITC" panose="030303020407070D0804" pitchFamily="66" charset="0"/>
              </a:rPr>
              <a:t>Informe de</a:t>
            </a:r>
            <a:endParaRPr lang="es-EC" sz="6600" b="1" dirty="0">
              <a:solidFill>
                <a:srgbClr val="193F61"/>
              </a:solidFill>
              <a:latin typeface="Edwardian Script ITC" panose="030303020407070D0804" pitchFamily="66" charset="0"/>
            </a:endParaRPr>
          </a:p>
        </p:txBody>
      </p:sp>
      <p:sp>
        <p:nvSpPr>
          <p:cNvPr id="4" name="Rectángulo 3">
            <a:extLst>
              <a:ext uri="{FF2B5EF4-FFF2-40B4-BE49-F238E27FC236}">
                <a16:creationId xmlns="" xmlns:a16="http://schemas.microsoft.com/office/drawing/2014/main" id="{6D1F44CB-F99A-4833-B965-C1297BC98D25}"/>
              </a:ext>
            </a:extLst>
          </p:cNvPr>
          <p:cNvSpPr/>
          <p:nvPr/>
        </p:nvSpPr>
        <p:spPr>
          <a:xfrm>
            <a:off x="4116670" y="1777287"/>
            <a:ext cx="5139035" cy="1754326"/>
          </a:xfrm>
          <a:prstGeom prst="rect">
            <a:avLst/>
          </a:prstGeom>
          <a:noFill/>
        </p:spPr>
        <p:txBody>
          <a:bodyPr wrap="none" lIns="91440" tIns="45720" rIns="91440" bIns="45720">
            <a:spAutoFit/>
          </a:bodyPr>
          <a:lstStyle/>
          <a:p>
            <a:pPr algn="ctr"/>
            <a:r>
              <a:rPr lang="es-ES" sz="5400" b="0" cap="none" spc="0" dirty="0">
                <a:ln w="0"/>
                <a:solidFill>
                  <a:schemeClr val="accent5">
                    <a:lumMod val="75000"/>
                  </a:schemeClr>
                </a:solidFill>
                <a:effectLst>
                  <a:reflection blurRad="6350" stA="53000" endA="300" endPos="35500" dir="5400000" sy="-90000" algn="bl" rotWithShape="0"/>
                </a:effectLst>
                <a:latin typeface="Arial Black" panose="020B0A04020102020204" pitchFamily="34" charset="0"/>
              </a:rPr>
              <a:t>RENDICIÓN </a:t>
            </a:r>
          </a:p>
          <a:p>
            <a:pPr algn="ctr"/>
            <a:r>
              <a:rPr lang="es-ES" sz="5400" b="0" cap="none" spc="0" dirty="0">
                <a:ln w="0"/>
                <a:solidFill>
                  <a:schemeClr val="accent5">
                    <a:lumMod val="75000"/>
                  </a:schemeClr>
                </a:solidFill>
                <a:effectLst>
                  <a:reflection blurRad="6350" stA="53000" endA="300" endPos="35500" dir="5400000" sy="-90000" algn="bl" rotWithShape="0"/>
                </a:effectLst>
                <a:latin typeface="Arial Black" panose="020B0A04020102020204" pitchFamily="34" charset="0"/>
              </a:rPr>
              <a:t>DE CUENTAS</a:t>
            </a:r>
          </a:p>
        </p:txBody>
      </p:sp>
      <p:sp>
        <p:nvSpPr>
          <p:cNvPr id="9" name="CuadroTexto 8">
            <a:extLst>
              <a:ext uri="{FF2B5EF4-FFF2-40B4-BE49-F238E27FC236}">
                <a16:creationId xmlns="" xmlns:a16="http://schemas.microsoft.com/office/drawing/2014/main" id="{EF0836CC-6192-4CF1-9B24-3F5C2E77F6EE}"/>
              </a:ext>
            </a:extLst>
          </p:cNvPr>
          <p:cNvSpPr txBox="1"/>
          <p:nvPr/>
        </p:nvSpPr>
        <p:spPr>
          <a:xfrm>
            <a:off x="9042666" y="2701756"/>
            <a:ext cx="1878572" cy="1077218"/>
          </a:xfrm>
          <a:prstGeom prst="rect">
            <a:avLst/>
          </a:prstGeom>
          <a:noFill/>
        </p:spPr>
        <p:txBody>
          <a:bodyPr wrap="square" rtlCol="0">
            <a:spAutoFit/>
          </a:bodyPr>
          <a:lstStyle/>
          <a:p>
            <a:pPr algn="ctr"/>
            <a:r>
              <a:rPr lang="es-ES" sz="3200" b="1" dirty="0" smtClean="0">
                <a:latin typeface="Bernard MT Condensed" panose="02050806060905020404" pitchFamily="18" charset="0"/>
                <a:cs typeface="Times New Roman" panose="02020603050405020304" pitchFamily="18" charset="0"/>
              </a:rPr>
              <a:t>AÑO</a:t>
            </a:r>
          </a:p>
          <a:p>
            <a:pPr algn="ctr"/>
            <a:r>
              <a:rPr lang="es-ES" sz="3200" b="1" dirty="0" smtClean="0">
                <a:latin typeface="Bernard MT Condensed" panose="02050806060905020404" pitchFamily="18" charset="0"/>
                <a:cs typeface="Times New Roman" panose="02020603050405020304" pitchFamily="18" charset="0"/>
              </a:rPr>
              <a:t>2024</a:t>
            </a:r>
            <a:endParaRPr lang="es-EC" sz="2400" b="1" dirty="0">
              <a:latin typeface="Bernard MT Condensed" panose="02050806060905020404" pitchFamily="18" charset="0"/>
              <a:cs typeface="Times New Roman" panose="02020603050405020304" pitchFamily="18" charset="0"/>
            </a:endParaRPr>
          </a:p>
        </p:txBody>
      </p:sp>
      <p:sp>
        <p:nvSpPr>
          <p:cNvPr id="11" name="CuadroTexto 10">
            <a:extLst>
              <a:ext uri="{FF2B5EF4-FFF2-40B4-BE49-F238E27FC236}">
                <a16:creationId xmlns="" xmlns:a16="http://schemas.microsoft.com/office/drawing/2014/main" id="{8A393546-81E9-4ED1-8B57-850C898FBD40}"/>
              </a:ext>
            </a:extLst>
          </p:cNvPr>
          <p:cNvSpPr txBox="1"/>
          <p:nvPr/>
        </p:nvSpPr>
        <p:spPr>
          <a:xfrm>
            <a:off x="3648364" y="6017558"/>
            <a:ext cx="6096000" cy="584775"/>
          </a:xfrm>
          <a:prstGeom prst="rect">
            <a:avLst/>
          </a:prstGeom>
          <a:noFill/>
        </p:spPr>
        <p:txBody>
          <a:bodyPr wrap="square">
            <a:spAutoFit/>
          </a:bodyPr>
          <a:lstStyle/>
          <a:p>
            <a:r>
              <a:rPr lang="es-EC" sz="3200" b="1" dirty="0">
                <a:latin typeface="Goudy Old Style" panose="02020502050305020303" pitchFamily="18" charset="0"/>
              </a:rPr>
              <a:t>Administración 2023-2027</a:t>
            </a:r>
          </a:p>
        </p:txBody>
      </p:sp>
      <p:pic>
        <p:nvPicPr>
          <p:cNvPr id="12" name="Imagen 11">
            <a:extLst>
              <a:ext uri="{FF2B5EF4-FFF2-40B4-BE49-F238E27FC236}">
                <a16:creationId xmlns="" xmlns:a16="http://schemas.microsoft.com/office/drawing/2014/main" id="{51123081-1195-4F55-9A88-C3A7668A9F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784" y="1837393"/>
            <a:ext cx="1732580" cy="1886850"/>
          </a:xfrm>
          <a:prstGeom prst="rect">
            <a:avLst/>
          </a:prstGeom>
          <a:ln>
            <a:noFill/>
          </a:ln>
          <a:effectLst>
            <a:softEdge rad="112500"/>
          </a:effectLst>
        </p:spPr>
      </p:pic>
      <p:pic>
        <p:nvPicPr>
          <p:cNvPr id="13" name="Imagen 12"/>
          <p:cNvPicPr/>
          <p:nvPr/>
        </p:nvPicPr>
        <p:blipFill rotWithShape="1">
          <a:blip r:embed="rId4" cstate="print">
            <a:extLst>
              <a:ext uri="{28A0092B-C50C-407E-A947-70E740481C1C}">
                <a14:useLocalDpi xmlns:a14="http://schemas.microsoft.com/office/drawing/2010/main" val="0"/>
              </a:ext>
            </a:extLst>
          </a:blip>
          <a:srcRect l="1809" t="8076" r="2179" b="74513"/>
          <a:stretch/>
        </p:blipFill>
        <p:spPr bwMode="auto">
          <a:xfrm>
            <a:off x="2782074" y="3935296"/>
            <a:ext cx="6927850" cy="1193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766948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F20A86C-9CA2-4BBF-86F6-C40444178BFC}"/>
              </a:ext>
            </a:extLst>
          </p:cNvPr>
          <p:cNvSpPr>
            <a:spLocks noGrp="1"/>
          </p:cNvSpPr>
          <p:nvPr>
            <p:ph type="title"/>
          </p:nvPr>
        </p:nvSpPr>
        <p:spPr>
          <a:xfrm>
            <a:off x="1231777" y="511946"/>
            <a:ext cx="9875520" cy="1356360"/>
          </a:xfrm>
        </p:spPr>
        <p:txBody>
          <a:bodyPr>
            <a:normAutofit/>
          </a:bodyPr>
          <a:lstStyle/>
          <a:p>
            <a:pPr algn="ctr"/>
            <a:r>
              <a:rPr lang="en-US" sz="3200" b="1" dirty="0">
                <a:solidFill>
                  <a:srgbClr val="002060"/>
                </a:solidFill>
                <a:effectLst/>
                <a:ea typeface="Calibri" panose="020F0502020204030204" pitchFamily="34" charset="0"/>
                <a:cs typeface="Calibri" panose="020F0502020204030204" pitchFamily="34" charset="0"/>
              </a:rPr>
              <a:t>PROCESO DE RENDICIÓN DE CUENTAS</a:t>
            </a:r>
            <a:endParaRPr lang="es-EC" sz="6600" b="1" dirty="0">
              <a:solidFill>
                <a:srgbClr val="002060"/>
              </a:solidFill>
              <a:cs typeface="Calibri" panose="020F0502020204030204" pitchFamily="34" charset="0"/>
            </a:endParaRPr>
          </a:p>
        </p:txBody>
      </p:sp>
      <p:sp>
        <p:nvSpPr>
          <p:cNvPr id="3" name="Marcador de contenido 2">
            <a:extLst>
              <a:ext uri="{FF2B5EF4-FFF2-40B4-BE49-F238E27FC236}">
                <a16:creationId xmlns="" xmlns:a16="http://schemas.microsoft.com/office/drawing/2014/main" id="{D8E580B9-B933-4A32-9D95-FD4F993BFF4E}"/>
              </a:ext>
            </a:extLst>
          </p:cNvPr>
          <p:cNvSpPr>
            <a:spLocks noGrp="1"/>
          </p:cNvSpPr>
          <p:nvPr>
            <p:ph idx="1"/>
          </p:nvPr>
        </p:nvSpPr>
        <p:spPr>
          <a:xfrm>
            <a:off x="1665886" y="1190126"/>
            <a:ext cx="9872871" cy="3729217"/>
          </a:xfrm>
        </p:spPr>
        <p:txBody>
          <a:bodyPr>
            <a:noAutofit/>
          </a:bodyPr>
          <a:lstStyle/>
          <a:p>
            <a:pPr marL="45720" indent="0" algn="just">
              <a:lnSpc>
                <a:spcPct val="150000"/>
              </a:lnSpc>
              <a:buNone/>
            </a:pPr>
            <a:r>
              <a:rPr lang="es-ES" sz="2800" b="1" dirty="0" smtClean="0">
                <a:solidFill>
                  <a:schemeClr val="tx1"/>
                </a:solidFill>
                <a:effectLst/>
                <a:latin typeface="+mj-lt"/>
                <a:ea typeface="Calibri" panose="020F0502020204030204" pitchFamily="34" charset="0"/>
              </a:rPr>
              <a:t>¿QUE ES LA RENDICIÓN DE CUENTAS?</a:t>
            </a:r>
            <a:endParaRPr lang="es-EC" sz="2800" b="1" dirty="0" smtClean="0">
              <a:solidFill>
                <a:schemeClr val="tx1"/>
              </a:solidFill>
              <a:latin typeface="+mj-lt"/>
              <a:ea typeface="Calibri" panose="020F0502020204030204" pitchFamily="34" charset="0"/>
            </a:endParaRPr>
          </a:p>
          <a:p>
            <a:pPr marL="45720" indent="0" algn="just">
              <a:buNone/>
            </a:pPr>
            <a:r>
              <a:rPr lang="es-ES" sz="2400" b="0" i="0" dirty="0" smtClean="0">
                <a:solidFill>
                  <a:schemeClr val="tx1"/>
                </a:solidFill>
                <a:effectLst/>
                <a:latin typeface="+mj-lt"/>
              </a:rPr>
              <a:t>LA RENDICIÓN DE CUENTAS ES UN PROCESO MEDIANTE EL CUAL QUIENES TOMAN DECISIONES SOBRE LA GESTIÓN DE LO PÚBLICO, CUMPLEN SU DEBER Y RESPONSABILIDAD DE EXPLICAR, DAR A CONOCER O RESPONDER A LA CIUDADANÍA SOBRE EL MANEJO DE LO PÚBLICO Y SUS RESULTADOS.</a:t>
            </a:r>
          </a:p>
          <a:p>
            <a:pPr marL="45720" indent="0" algn="just">
              <a:buNone/>
            </a:pPr>
            <a:r>
              <a:rPr lang="es-ES" sz="2400" b="0" i="0" dirty="0" smtClean="0">
                <a:solidFill>
                  <a:schemeClr val="tx1"/>
                </a:solidFill>
                <a:effectLst/>
                <a:latin typeface="+mj-lt"/>
              </a:rPr>
              <a:t>EL OBJETIVO DE ESTE ESPACIO ES FACILITAR EL ACCESO DIRECTO A TODO LO QUE DEBEN SABER PARA CUMPLIR CON LA OBLIGACIÓN DE RENDIR CUENTAS Y CONOCER CÓMO ACCEDER A LA INFORMACIÓN QUE ENTREGARON TODAS LAS INSTITUCIONES DEL SECTOR PÚBLICO, LOS MEDIOS DE COMUNICACIÓN, LAS INSTITUCIONES DE EDUCACIÓN SUPERIOR Y LAS AUTORIDADES DE ELECCIÓN POPULAR.</a:t>
            </a:r>
          </a:p>
          <a:p>
            <a:pPr algn="ctr"/>
            <a:endParaRPr lang="es-EC" sz="1200" dirty="0"/>
          </a:p>
        </p:txBody>
      </p:sp>
    </p:spTree>
    <p:extLst>
      <p:ext uri="{BB962C8B-B14F-4D97-AF65-F5344CB8AC3E}">
        <p14:creationId xmlns:p14="http://schemas.microsoft.com/office/powerpoint/2010/main" val="18081764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 xmlns:a16="http://schemas.microsoft.com/office/drawing/2014/main" id="{D8E580B9-B933-4A32-9D95-FD4F993BFF4E}"/>
              </a:ext>
            </a:extLst>
          </p:cNvPr>
          <p:cNvSpPr>
            <a:spLocks noGrp="1"/>
          </p:cNvSpPr>
          <p:nvPr>
            <p:ph idx="1"/>
          </p:nvPr>
        </p:nvSpPr>
        <p:spPr>
          <a:xfrm>
            <a:off x="1667564" y="404901"/>
            <a:ext cx="9872871" cy="4697026"/>
          </a:xfrm>
        </p:spPr>
        <p:txBody>
          <a:bodyPr>
            <a:noAutofit/>
          </a:bodyPr>
          <a:lstStyle/>
          <a:p>
            <a:pPr algn="just">
              <a:lnSpc>
                <a:spcPct val="150000"/>
              </a:lnSpc>
            </a:pPr>
            <a:r>
              <a:rPr lang="es-ES" b="1" dirty="0" smtClean="0">
                <a:solidFill>
                  <a:schemeClr val="tx1"/>
                </a:solidFill>
                <a:effectLst/>
                <a:latin typeface="+mj-lt"/>
                <a:ea typeface="Calibri" panose="020F0502020204030204" pitchFamily="34" charset="0"/>
              </a:rPr>
              <a:t>SEGÚN EL COOTAD ART. 266.- RENDICIÓN DE CUENTAS.</a:t>
            </a:r>
            <a:endParaRPr lang="es-EC" dirty="0" smtClean="0">
              <a:solidFill>
                <a:schemeClr val="tx1"/>
              </a:solidFill>
              <a:effectLst/>
              <a:latin typeface="+mj-lt"/>
              <a:ea typeface="Times New Roman" panose="02020603050405020304" pitchFamily="18" charset="0"/>
            </a:endParaRPr>
          </a:p>
          <a:p>
            <a:pPr marL="45720" indent="0" algn="just">
              <a:lnSpc>
                <a:spcPct val="150000"/>
              </a:lnSpc>
              <a:buNone/>
            </a:pPr>
            <a:r>
              <a:rPr lang="es-ES" dirty="0" smtClean="0">
                <a:solidFill>
                  <a:schemeClr val="tx1"/>
                </a:solidFill>
                <a:effectLst/>
                <a:latin typeface="+mj-lt"/>
                <a:ea typeface="Calibri" panose="020F0502020204030204" pitchFamily="34" charset="0"/>
              </a:rPr>
              <a:t>AL FINAL DEL EJERCICIO FISCAL EL EJECUTIVO DEL GOBIERNO AUTÓNOMO DESCENTRALIZADO CONVOCARÁ A LA ASAMBLEA TERRITORIAL O AL ORGANISMO QUE EN CADA GOBIERNO AUTÓNOMO DESCENTRALIZADO SE ESTABLEZCA COMO MÁXIMA INSTANCIA DE PARTICIPACIÓN, PARA INFORMAR SOBRE LA EJECUCIÓN PRESUPUESTARIA ANUAL, SOBRE EL CUMPLIMIENTO DE SUS METAS, Y SOBRE LAS PRIORIDADES DE EJECUCIÓN DEL SIGUIENTE AÑO.</a:t>
            </a:r>
            <a:endParaRPr lang="es-EC" dirty="0" smtClean="0">
              <a:solidFill>
                <a:schemeClr val="tx1"/>
              </a:solidFill>
              <a:effectLst/>
              <a:latin typeface="+mj-lt"/>
              <a:ea typeface="Times New Roman" panose="02020603050405020304" pitchFamily="18" charset="0"/>
            </a:endParaRPr>
          </a:p>
          <a:p>
            <a:pPr algn="just">
              <a:lnSpc>
                <a:spcPct val="150000"/>
              </a:lnSpc>
            </a:pPr>
            <a:r>
              <a:rPr lang="es-ES" dirty="0" smtClean="0">
                <a:solidFill>
                  <a:schemeClr val="tx1"/>
                </a:solidFill>
                <a:effectLst/>
                <a:latin typeface="+mj-lt"/>
                <a:ea typeface="Calibri" panose="020F0502020204030204" pitchFamily="34" charset="0"/>
              </a:rPr>
              <a:t> </a:t>
            </a:r>
            <a:r>
              <a:rPr lang="es-ES" b="1" dirty="0" smtClean="0">
                <a:solidFill>
                  <a:schemeClr val="tx1"/>
                </a:solidFill>
                <a:effectLst/>
                <a:latin typeface="+mj-lt"/>
                <a:ea typeface="Calibri" panose="020F0502020204030204" pitchFamily="34" charset="0"/>
              </a:rPr>
              <a:t>SEGÚN LA CONSTITUCIÓN DE LA REPUBLICA</a:t>
            </a:r>
            <a:endParaRPr lang="es-EC" dirty="0" smtClean="0">
              <a:solidFill>
                <a:schemeClr val="tx1"/>
              </a:solidFill>
              <a:effectLst/>
              <a:latin typeface="+mj-lt"/>
              <a:ea typeface="Times New Roman" panose="02020603050405020304" pitchFamily="18" charset="0"/>
            </a:endParaRPr>
          </a:p>
          <a:p>
            <a:pPr marL="45720" indent="0" algn="just">
              <a:lnSpc>
                <a:spcPct val="150000"/>
              </a:lnSpc>
              <a:buNone/>
            </a:pPr>
            <a:r>
              <a:rPr lang="es-ES" b="1" dirty="0" smtClean="0">
                <a:solidFill>
                  <a:schemeClr val="tx1"/>
                </a:solidFill>
                <a:effectLst/>
                <a:latin typeface="+mj-lt"/>
                <a:ea typeface="Calibri" panose="020F0502020204030204" pitchFamily="34" charset="0"/>
              </a:rPr>
              <a:t>ART.100.- </a:t>
            </a:r>
            <a:r>
              <a:rPr lang="es-ES" dirty="0" smtClean="0">
                <a:solidFill>
                  <a:schemeClr val="tx1"/>
                </a:solidFill>
                <a:effectLst/>
                <a:latin typeface="+mj-lt"/>
                <a:ea typeface="Calibri" panose="020F0502020204030204" pitchFamily="34" charset="0"/>
              </a:rPr>
              <a:t>EN TODOS LOS NIVELES DE GOBIERNO SE CONFORMARÁN INSTANCIAS DE PARTICIPACIÓN INTEGRADAS POR AUTORIDADES ELECTAS. NUMERAL 4: FORTALECER LA DEMOCRACIA CON MECANISMOS PERMANENTES DE TRANSPARENCIA RENDICIÓN DE CUENTAS Y CONTROL SOCIAL.</a:t>
            </a:r>
            <a:endParaRPr lang="es-EC" dirty="0" smtClean="0">
              <a:solidFill>
                <a:schemeClr val="tx1"/>
              </a:solidFill>
              <a:effectLst/>
              <a:latin typeface="+mj-lt"/>
              <a:ea typeface="Times New Roman" panose="02020603050405020304" pitchFamily="18" charset="0"/>
            </a:endParaRPr>
          </a:p>
          <a:p>
            <a:pPr marL="45720" indent="0" algn="just">
              <a:lnSpc>
                <a:spcPct val="150000"/>
              </a:lnSpc>
              <a:buNone/>
            </a:pPr>
            <a:r>
              <a:rPr lang="es-ES" b="1" dirty="0" smtClean="0">
                <a:solidFill>
                  <a:schemeClr val="tx1"/>
                </a:solidFill>
                <a:effectLst/>
                <a:latin typeface="+mj-lt"/>
                <a:ea typeface="Calibri" panose="020F0502020204030204" pitchFamily="34" charset="0"/>
              </a:rPr>
              <a:t>ART.204.- </a:t>
            </a:r>
            <a:r>
              <a:rPr lang="es-ES" dirty="0" smtClean="0">
                <a:solidFill>
                  <a:schemeClr val="tx1"/>
                </a:solidFill>
                <a:effectLst/>
                <a:latin typeface="+mj-lt"/>
                <a:ea typeface="Calibri" panose="020F0502020204030204" pitchFamily="34" charset="0"/>
              </a:rPr>
              <a:t>“EL PUEBLO ES MANDANTE Y PRIMER FISCALIZADOR DEL PODER PÚBLICO, EN EJERCICIO DE SU DERECHO A LA PARTICIPACIÓN”.</a:t>
            </a:r>
            <a:endParaRPr lang="es-EC" dirty="0">
              <a:solidFill>
                <a:schemeClr val="tx1"/>
              </a:solidFill>
              <a:effectLst/>
              <a:latin typeface="+mj-lt"/>
              <a:ea typeface="Times New Roman" panose="02020603050405020304" pitchFamily="18" charset="0"/>
            </a:endParaRPr>
          </a:p>
          <a:p>
            <a:pPr algn="ctr"/>
            <a:endParaRPr lang="es-EC" sz="1050" dirty="0"/>
          </a:p>
        </p:txBody>
      </p:sp>
    </p:spTree>
    <p:extLst>
      <p:ext uri="{BB962C8B-B14F-4D97-AF65-F5344CB8AC3E}">
        <p14:creationId xmlns:p14="http://schemas.microsoft.com/office/powerpoint/2010/main" val="2627111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8" name="CuadroTexto 7">
            <a:extLst>
              <a:ext uri="{FF2B5EF4-FFF2-40B4-BE49-F238E27FC236}">
                <a16:creationId xmlns="" xmlns:a16="http://schemas.microsoft.com/office/drawing/2014/main" id="{86724FB4-A032-4DDE-80CC-47F41BB5E5F0}"/>
              </a:ext>
            </a:extLst>
          </p:cNvPr>
          <p:cNvSpPr txBox="1"/>
          <p:nvPr/>
        </p:nvSpPr>
        <p:spPr>
          <a:xfrm>
            <a:off x="2003614" y="1159410"/>
            <a:ext cx="9083485" cy="830997"/>
          </a:xfrm>
          <a:prstGeom prst="rect">
            <a:avLst/>
          </a:prstGeom>
          <a:noFill/>
        </p:spPr>
        <p:txBody>
          <a:bodyPr wrap="square">
            <a:spAutoFit/>
          </a:bodyPr>
          <a:lstStyle/>
          <a:p>
            <a:pPr algn="ctr"/>
            <a:r>
              <a:rPr lang="es-ES" sz="2400" dirty="0" smtClean="0"/>
              <a:t>SR. EDWIN HERNÁN MELENDREZ MIRANDA</a:t>
            </a:r>
          </a:p>
          <a:p>
            <a:pPr algn="ctr"/>
            <a:r>
              <a:rPr lang="es-ES" sz="2400" b="1" dirty="0" smtClean="0"/>
              <a:t>PRESIDENTE DEL GAD PARROQUIAL DE AHUANO</a:t>
            </a:r>
            <a:endParaRPr lang="es-EC" sz="2400" dirty="0"/>
          </a:p>
        </p:txBody>
      </p:sp>
      <p:pic>
        <p:nvPicPr>
          <p:cNvPr id="7" name="Imagen 6">
            <a:extLst>
              <a:ext uri="{FF2B5EF4-FFF2-40B4-BE49-F238E27FC236}">
                <a16:creationId xmlns="" xmlns:a16="http://schemas.microsoft.com/office/drawing/2014/main" id="{F8571805-DC9F-48CE-8684-AF62B23D7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520" y="328506"/>
            <a:ext cx="1529644" cy="1665845"/>
          </a:xfrm>
          <a:prstGeom prst="rect">
            <a:avLst/>
          </a:prstGeom>
        </p:spPr>
      </p:pic>
      <p:graphicFrame>
        <p:nvGraphicFramePr>
          <p:cNvPr id="2" name="Tabla 1">
            <a:extLst>
              <a:ext uri="{FF2B5EF4-FFF2-40B4-BE49-F238E27FC236}">
                <a16:creationId xmlns="" xmlns:a16="http://schemas.microsoft.com/office/drawing/2014/main" id="{FCB0CD0D-49EB-AA16-316E-35D5838F6165}"/>
              </a:ext>
            </a:extLst>
          </p:cNvPr>
          <p:cNvGraphicFramePr>
            <a:graphicFrameLocks noGrp="1"/>
          </p:cNvGraphicFramePr>
          <p:nvPr>
            <p:extLst>
              <p:ext uri="{D42A27DB-BD31-4B8C-83A1-F6EECF244321}">
                <p14:modId xmlns:p14="http://schemas.microsoft.com/office/powerpoint/2010/main" val="3005123045"/>
              </p:ext>
            </p:extLst>
          </p:nvPr>
        </p:nvGraphicFramePr>
        <p:xfrm>
          <a:off x="1645652" y="2236258"/>
          <a:ext cx="9918275" cy="4285230"/>
        </p:xfrm>
        <a:graphic>
          <a:graphicData uri="http://schemas.openxmlformats.org/drawingml/2006/table">
            <a:tbl>
              <a:tblPr firstRow="1" firstCol="1" bandRow="1">
                <a:tableStyleId>{5C22544A-7EE6-4342-B048-85BDC9FD1C3A}</a:tableStyleId>
              </a:tblPr>
              <a:tblGrid>
                <a:gridCol w="3172154">
                  <a:extLst>
                    <a:ext uri="{9D8B030D-6E8A-4147-A177-3AD203B41FA5}">
                      <a16:colId xmlns="" xmlns:a16="http://schemas.microsoft.com/office/drawing/2014/main" val="335360538"/>
                    </a:ext>
                  </a:extLst>
                </a:gridCol>
                <a:gridCol w="6746121">
                  <a:extLst>
                    <a:ext uri="{9D8B030D-6E8A-4147-A177-3AD203B41FA5}">
                      <a16:colId xmlns="" xmlns:a16="http://schemas.microsoft.com/office/drawing/2014/main" val="3526244743"/>
                    </a:ext>
                  </a:extLst>
                </a:gridCol>
              </a:tblGrid>
              <a:tr h="436870">
                <a:tc>
                  <a:txBody>
                    <a:bodyPr/>
                    <a:lstStyle/>
                    <a:p>
                      <a:pPr algn="l">
                        <a:lnSpc>
                          <a:spcPct val="150000"/>
                        </a:lnSpc>
                        <a:spcAft>
                          <a:spcPts val="1000"/>
                        </a:spcAft>
                      </a:pPr>
                      <a:r>
                        <a:rPr lang="es-ES" sz="2000" dirty="0" smtClean="0">
                          <a:effectLst/>
                        </a:rPr>
                        <a:t>VOCALES</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50000"/>
                        </a:lnSpc>
                        <a:spcAft>
                          <a:spcPts val="1000"/>
                        </a:spcAft>
                      </a:pPr>
                      <a:r>
                        <a:rPr lang="es-ES" sz="2000" dirty="0" smtClean="0">
                          <a:effectLst/>
                        </a:rPr>
                        <a:t>COMISIÓN PERMANENTE</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52305937"/>
                  </a:ext>
                </a:extLst>
              </a:tr>
              <a:tr h="669867">
                <a:tc>
                  <a:txBody>
                    <a:bodyPr/>
                    <a:lstStyle/>
                    <a:p>
                      <a:pPr algn="l">
                        <a:lnSpc>
                          <a:spcPct val="115000"/>
                        </a:lnSpc>
                        <a:spcAft>
                          <a:spcPts val="1000"/>
                        </a:spcAft>
                      </a:pPr>
                      <a:r>
                        <a:rPr lang="es-ES" sz="2000" dirty="0" smtClean="0">
                          <a:effectLst/>
                        </a:rPr>
                        <a:t>LIC. SONIA FLORINDA ANDI YUMBO </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es-ES" sz="2000" dirty="0" smtClean="0">
                          <a:effectLst/>
                        </a:rPr>
                        <a:t>COMISIÓN DE OBRAS PÚBLICAS, PLANIFICACIÓN Y PRESUPUESTO DEL GAD PARROQUIAL RURAL DE AHUANO</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417666800"/>
                  </a:ext>
                </a:extLst>
              </a:tr>
              <a:tr h="669867">
                <a:tc>
                  <a:txBody>
                    <a:bodyPr/>
                    <a:lstStyle/>
                    <a:p>
                      <a:pPr algn="l">
                        <a:lnSpc>
                          <a:spcPct val="115000"/>
                        </a:lnSpc>
                        <a:spcAft>
                          <a:spcPts val="1000"/>
                        </a:spcAft>
                      </a:pPr>
                      <a:r>
                        <a:rPr lang="es-ES" sz="2000" dirty="0" smtClean="0">
                          <a:effectLst/>
                        </a:rPr>
                        <a:t>SR. GERMAN ELIGIO JARA ROJAS </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es-ES" sz="2000" dirty="0" smtClean="0">
                          <a:effectLst/>
                        </a:rPr>
                        <a:t>COMISIÓN DE PRODUCCIÓN, RIESGO Y MEDIO AMBIENTE DEL GAD PARROQUIAL RURAL DE AHUANO</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628644234"/>
                  </a:ext>
                </a:extLst>
              </a:tr>
              <a:tr h="1232597">
                <a:tc>
                  <a:txBody>
                    <a:bodyPr/>
                    <a:lstStyle/>
                    <a:p>
                      <a:pPr algn="l">
                        <a:lnSpc>
                          <a:spcPct val="115000"/>
                        </a:lnSpc>
                        <a:spcAft>
                          <a:spcPts val="1000"/>
                        </a:spcAft>
                      </a:pPr>
                      <a:r>
                        <a:rPr lang="es-ES" sz="2000" dirty="0" smtClean="0">
                          <a:effectLst/>
                        </a:rPr>
                        <a:t>ING. KENDRA JAZMIN PUMA YAURIPOMA </a:t>
                      </a:r>
                      <a:endParaRPr lang="es-EC" sz="2000" dirty="0" smtClean="0">
                        <a:effectLst/>
                      </a:endParaRPr>
                    </a:p>
                    <a:p>
                      <a:pPr algn="l">
                        <a:lnSpc>
                          <a:spcPct val="150000"/>
                        </a:lnSpc>
                        <a:spcAft>
                          <a:spcPts val="1000"/>
                        </a:spcAft>
                      </a:pPr>
                      <a:r>
                        <a:rPr lang="es-ES" sz="2000" dirty="0" smtClean="0">
                          <a:effectLst/>
                        </a:rPr>
                        <a:t> </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es-ES" sz="2000" dirty="0" smtClean="0">
                          <a:effectLst/>
                        </a:rPr>
                        <a:t>COMISIÓN DE SALUD, EDUCACIÓN Y EQUIDAD DE GÈNERO DEL GAD PARROQUIAL RURAL DE AHUANO</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19618134"/>
                  </a:ext>
                </a:extLst>
              </a:tr>
              <a:tr h="905960">
                <a:tc>
                  <a:txBody>
                    <a:bodyPr/>
                    <a:lstStyle/>
                    <a:p>
                      <a:pPr algn="l">
                        <a:lnSpc>
                          <a:spcPct val="115000"/>
                        </a:lnSpc>
                        <a:spcAft>
                          <a:spcPts val="1000"/>
                        </a:spcAft>
                      </a:pPr>
                      <a:r>
                        <a:rPr lang="es-ES" sz="2000" dirty="0" smtClean="0">
                          <a:effectLst/>
                        </a:rPr>
                        <a:t>LIC. MICAELA MARIUXI CANELOS TAPUY </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es-ES" sz="2000" dirty="0" smtClean="0">
                          <a:effectLst/>
                        </a:rPr>
                        <a:t>COMISIÓN DE TURISMO, CULTURA, DEPORTE Y ÀREA SOCIAL DEL GAD PARROQUIAL DE AHUANO</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142027432"/>
                  </a:ext>
                </a:extLst>
              </a:tr>
            </a:tbl>
          </a:graphicData>
        </a:graphic>
      </p:graphicFrame>
    </p:spTree>
    <p:extLst>
      <p:ext uri="{BB962C8B-B14F-4D97-AF65-F5344CB8AC3E}">
        <p14:creationId xmlns:p14="http://schemas.microsoft.com/office/powerpoint/2010/main" val="19074552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 name="CuadroTexto 4">
            <a:extLst>
              <a:ext uri="{FF2B5EF4-FFF2-40B4-BE49-F238E27FC236}">
                <a16:creationId xmlns="" xmlns:a16="http://schemas.microsoft.com/office/drawing/2014/main" id="{4ACADE3D-0EA8-452D-A92D-840A96FB7174}"/>
              </a:ext>
            </a:extLst>
          </p:cNvPr>
          <p:cNvSpPr txBox="1"/>
          <p:nvPr/>
        </p:nvSpPr>
        <p:spPr>
          <a:xfrm>
            <a:off x="345929" y="3013501"/>
            <a:ext cx="3173126" cy="892552"/>
          </a:xfrm>
          <a:prstGeom prst="rect">
            <a:avLst/>
          </a:prstGeom>
          <a:noFill/>
        </p:spPr>
        <p:txBody>
          <a:bodyPr wrap="square" rtlCol="0">
            <a:spAutoFit/>
          </a:bodyPr>
          <a:lstStyle/>
          <a:p>
            <a:pPr algn="ctr"/>
            <a:r>
              <a:rPr lang="es-ES" sz="2600" b="1" dirty="0"/>
              <a:t>ADMINISTRACION </a:t>
            </a:r>
          </a:p>
          <a:p>
            <a:pPr algn="ctr"/>
            <a:r>
              <a:rPr lang="es-ES" sz="2600" b="1" dirty="0"/>
              <a:t>2023-2027</a:t>
            </a:r>
            <a:endParaRPr lang="es-EC" sz="2600" b="1" dirty="0"/>
          </a:p>
        </p:txBody>
      </p:sp>
      <p:pic>
        <p:nvPicPr>
          <p:cNvPr id="6" name="Imagen 5">
            <a:extLst>
              <a:ext uri="{FF2B5EF4-FFF2-40B4-BE49-F238E27FC236}">
                <a16:creationId xmlns="" xmlns:a16="http://schemas.microsoft.com/office/drawing/2014/main" id="{EA60C707-3A51-49AD-842E-23EC198499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006" y="448249"/>
            <a:ext cx="2253709" cy="2454381"/>
          </a:xfrm>
          <a:prstGeom prst="rect">
            <a:avLst/>
          </a:prstGeom>
        </p:spPr>
      </p:pic>
      <p:pic>
        <p:nvPicPr>
          <p:cNvPr id="3" name="Marcador de contenido 2"/>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818854" y="831271"/>
            <a:ext cx="7384855" cy="509430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669625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Marcador de contenido 2">
            <a:extLst>
              <a:ext uri="{FF2B5EF4-FFF2-40B4-BE49-F238E27FC236}">
                <a16:creationId xmlns="" xmlns:a16="http://schemas.microsoft.com/office/drawing/2014/main" id="{D8E580B9-B933-4A32-9D95-FD4F993BFF4E}"/>
              </a:ext>
            </a:extLst>
          </p:cNvPr>
          <p:cNvSpPr>
            <a:spLocks noGrp="1"/>
          </p:cNvSpPr>
          <p:nvPr>
            <p:ph idx="1"/>
          </p:nvPr>
        </p:nvSpPr>
        <p:spPr>
          <a:xfrm>
            <a:off x="2301071" y="690288"/>
            <a:ext cx="7858930" cy="699241"/>
          </a:xfrm>
        </p:spPr>
        <p:txBody>
          <a:bodyPr>
            <a:noAutofit/>
          </a:bodyPr>
          <a:lstStyle/>
          <a:p>
            <a:pPr marL="45720" indent="0" algn="ctr">
              <a:lnSpc>
                <a:spcPct val="150000"/>
              </a:lnSpc>
              <a:buNone/>
            </a:pPr>
            <a:r>
              <a:rPr lang="es-EC" sz="2800" b="1" dirty="0">
                <a:solidFill>
                  <a:srgbClr val="002060"/>
                </a:solidFill>
                <a:effectLst/>
                <a:latin typeface="+mj-lt"/>
                <a:ea typeface="Calibri" panose="020F0502020204030204" pitchFamily="34" charset="0"/>
              </a:rPr>
              <a:t>SESION</a:t>
            </a:r>
            <a:r>
              <a:rPr lang="es-EC" sz="2800" b="1" dirty="0">
                <a:solidFill>
                  <a:srgbClr val="002060"/>
                </a:solidFill>
                <a:latin typeface="+mj-lt"/>
                <a:ea typeface="Calibri" panose="020F0502020204030204" pitchFamily="34" charset="0"/>
              </a:rPr>
              <a:t>ES DE TRABAJO REALIZADAS DURANTE EL  AÑO </a:t>
            </a:r>
            <a:r>
              <a:rPr lang="es-EC" sz="2800" b="1" dirty="0" smtClean="0">
                <a:solidFill>
                  <a:srgbClr val="002060"/>
                </a:solidFill>
                <a:latin typeface="+mj-lt"/>
                <a:ea typeface="Calibri" panose="020F0502020204030204" pitchFamily="34" charset="0"/>
              </a:rPr>
              <a:t>2024</a:t>
            </a:r>
            <a:endParaRPr lang="es-EC" sz="2800" dirty="0">
              <a:solidFill>
                <a:srgbClr val="002060"/>
              </a:solidFill>
              <a:effectLst/>
              <a:latin typeface="+mj-lt"/>
              <a:ea typeface="Times New Roman" panose="02020603050405020304" pitchFamily="18" charset="0"/>
            </a:endParaRPr>
          </a:p>
          <a:p>
            <a:pPr algn="ctr"/>
            <a:endParaRPr lang="es-EC" sz="1200" dirty="0"/>
          </a:p>
        </p:txBody>
      </p:sp>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7" name="Tabla 6">
            <a:extLst>
              <a:ext uri="{FF2B5EF4-FFF2-40B4-BE49-F238E27FC236}">
                <a16:creationId xmlns="" xmlns:a16="http://schemas.microsoft.com/office/drawing/2014/main" id="{BB2F071C-78AF-A185-0952-D4EFE189EC4C}"/>
              </a:ext>
            </a:extLst>
          </p:cNvPr>
          <p:cNvGraphicFramePr>
            <a:graphicFrameLocks noGrp="1"/>
          </p:cNvGraphicFramePr>
          <p:nvPr>
            <p:extLst>
              <p:ext uri="{D42A27DB-BD31-4B8C-83A1-F6EECF244321}">
                <p14:modId xmlns:p14="http://schemas.microsoft.com/office/powerpoint/2010/main" val="2313744289"/>
              </p:ext>
            </p:extLst>
          </p:nvPr>
        </p:nvGraphicFramePr>
        <p:xfrm>
          <a:off x="1365793" y="2474512"/>
          <a:ext cx="9581087" cy="2282635"/>
        </p:xfrm>
        <a:graphic>
          <a:graphicData uri="http://schemas.openxmlformats.org/drawingml/2006/table">
            <a:tbl>
              <a:tblPr firstRow="1" firstCol="1" bandRow="1">
                <a:tableStyleId>{5C22544A-7EE6-4342-B048-85BDC9FD1C3A}</a:tableStyleId>
              </a:tblPr>
              <a:tblGrid>
                <a:gridCol w="4902236">
                  <a:extLst>
                    <a:ext uri="{9D8B030D-6E8A-4147-A177-3AD203B41FA5}">
                      <a16:colId xmlns="" xmlns:a16="http://schemas.microsoft.com/office/drawing/2014/main" val="1601549959"/>
                    </a:ext>
                  </a:extLst>
                </a:gridCol>
                <a:gridCol w="4678851">
                  <a:extLst>
                    <a:ext uri="{9D8B030D-6E8A-4147-A177-3AD203B41FA5}">
                      <a16:colId xmlns="" xmlns:a16="http://schemas.microsoft.com/office/drawing/2014/main" val="4000177316"/>
                    </a:ext>
                  </a:extLst>
                </a:gridCol>
              </a:tblGrid>
              <a:tr h="481783">
                <a:tc>
                  <a:txBody>
                    <a:bodyPr/>
                    <a:lstStyle/>
                    <a:p>
                      <a:pPr algn="ctr">
                        <a:lnSpc>
                          <a:spcPct val="150000"/>
                        </a:lnSpc>
                        <a:spcAft>
                          <a:spcPts val="1000"/>
                        </a:spcAft>
                      </a:pPr>
                      <a:r>
                        <a:rPr lang="es-ES" sz="2800" dirty="0">
                          <a:effectLst/>
                        </a:rPr>
                        <a:t>DETALLE</a:t>
                      </a:r>
                      <a:endParaRPr lang="es-EC"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es-ES" sz="2800" dirty="0">
                          <a:effectLst/>
                        </a:rPr>
                        <a:t>NRO. TOTAL.</a:t>
                      </a:r>
                      <a:endParaRPr lang="es-EC"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181884018"/>
                  </a:ext>
                </a:extLst>
              </a:tr>
              <a:tr h="515253">
                <a:tc>
                  <a:txBody>
                    <a:bodyPr/>
                    <a:lstStyle/>
                    <a:p>
                      <a:pPr>
                        <a:lnSpc>
                          <a:spcPct val="150000"/>
                        </a:lnSpc>
                        <a:spcAft>
                          <a:spcPts val="1000"/>
                        </a:spcAft>
                      </a:pPr>
                      <a:r>
                        <a:rPr lang="es-ES" sz="2800" dirty="0">
                          <a:effectLst/>
                        </a:rPr>
                        <a:t>Sesiones ordinarias </a:t>
                      </a:r>
                      <a:endParaRPr lang="es-EC"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es-ES" sz="2800" dirty="0">
                          <a:effectLst/>
                        </a:rPr>
                        <a:t>24</a:t>
                      </a:r>
                      <a:endParaRPr lang="es-EC"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2044474"/>
                  </a:ext>
                </a:extLst>
              </a:tr>
              <a:tr h="479488">
                <a:tc>
                  <a:txBody>
                    <a:bodyPr/>
                    <a:lstStyle/>
                    <a:p>
                      <a:pPr>
                        <a:lnSpc>
                          <a:spcPct val="150000"/>
                        </a:lnSpc>
                        <a:spcAft>
                          <a:spcPts val="1000"/>
                        </a:spcAft>
                      </a:pPr>
                      <a:r>
                        <a:rPr lang="es-ES" sz="2800">
                          <a:effectLst/>
                        </a:rPr>
                        <a:t>Sesiones extraordinarias </a:t>
                      </a:r>
                      <a:endParaRPr lang="es-EC"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es-ES" sz="2800" dirty="0">
                          <a:effectLst/>
                        </a:rPr>
                        <a:t>2</a:t>
                      </a:r>
                      <a:endParaRPr lang="es-EC"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101402738"/>
                  </a:ext>
                </a:extLst>
              </a:tr>
              <a:tr h="418680">
                <a:tc>
                  <a:txBody>
                    <a:bodyPr/>
                    <a:lstStyle/>
                    <a:p>
                      <a:pPr>
                        <a:lnSpc>
                          <a:spcPct val="150000"/>
                        </a:lnSpc>
                        <a:spcAft>
                          <a:spcPts val="1000"/>
                        </a:spcAft>
                      </a:pPr>
                      <a:r>
                        <a:rPr lang="es-ES" sz="2800" dirty="0">
                          <a:effectLst/>
                        </a:rPr>
                        <a:t>TOTAL DE SESIONES </a:t>
                      </a:r>
                      <a:endParaRPr lang="es-EC"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es-ES" sz="2800" dirty="0">
                          <a:effectLst/>
                        </a:rPr>
                        <a:t>26</a:t>
                      </a:r>
                      <a:endParaRPr lang="es-EC"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399012669"/>
                  </a:ext>
                </a:extLst>
              </a:tr>
            </a:tbl>
          </a:graphicData>
        </a:graphic>
      </p:graphicFrame>
    </p:spTree>
    <p:extLst>
      <p:ext uri="{BB962C8B-B14F-4D97-AF65-F5344CB8AC3E}">
        <p14:creationId xmlns:p14="http://schemas.microsoft.com/office/powerpoint/2010/main" val="4868608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Marcador de contenido 2">
            <a:extLst>
              <a:ext uri="{FF2B5EF4-FFF2-40B4-BE49-F238E27FC236}">
                <a16:creationId xmlns="" xmlns:a16="http://schemas.microsoft.com/office/drawing/2014/main" id="{D8E580B9-B933-4A32-9D95-FD4F993BFF4E}"/>
              </a:ext>
            </a:extLst>
          </p:cNvPr>
          <p:cNvSpPr>
            <a:spLocks noGrp="1"/>
          </p:cNvSpPr>
          <p:nvPr>
            <p:ph idx="1"/>
          </p:nvPr>
        </p:nvSpPr>
        <p:spPr>
          <a:xfrm>
            <a:off x="2375557" y="412664"/>
            <a:ext cx="8320037" cy="892706"/>
          </a:xfrm>
          <a:solidFill>
            <a:schemeClr val="accent6">
              <a:lumMod val="60000"/>
              <a:lumOff val="40000"/>
            </a:schemeClr>
          </a:solidFill>
        </p:spPr>
        <p:txBody>
          <a:bodyPr>
            <a:noAutofit/>
          </a:bodyPr>
          <a:lstStyle/>
          <a:p>
            <a:pPr marL="45720" indent="0" algn="ctr">
              <a:lnSpc>
                <a:spcPct val="150000"/>
              </a:lnSpc>
              <a:buNone/>
            </a:pPr>
            <a:r>
              <a:rPr lang="es-EC" sz="1800" b="1" dirty="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5" name="Tabla 4">
            <a:extLst>
              <a:ext uri="{FF2B5EF4-FFF2-40B4-BE49-F238E27FC236}">
                <a16:creationId xmlns="" xmlns:a16="http://schemas.microsoft.com/office/drawing/2014/main" id="{00D4B1B8-3498-4C00-A95D-9B7DCB953A26}"/>
              </a:ext>
            </a:extLst>
          </p:cNvPr>
          <p:cNvGraphicFramePr>
            <a:graphicFrameLocks noGrp="1"/>
          </p:cNvGraphicFramePr>
          <p:nvPr>
            <p:extLst>
              <p:ext uri="{D42A27DB-BD31-4B8C-83A1-F6EECF244321}">
                <p14:modId xmlns:p14="http://schemas.microsoft.com/office/powerpoint/2010/main" val="2496762968"/>
              </p:ext>
            </p:extLst>
          </p:nvPr>
        </p:nvGraphicFramePr>
        <p:xfrm>
          <a:off x="1189483" y="1472655"/>
          <a:ext cx="10534650" cy="5335734"/>
        </p:xfrm>
        <a:graphic>
          <a:graphicData uri="http://schemas.openxmlformats.org/drawingml/2006/table">
            <a:tbl>
              <a:tblPr firstRow="1" firstCol="1" bandRow="1">
                <a:tableStyleId>{5C22544A-7EE6-4342-B048-85BDC9FD1C3A}</a:tableStyleId>
              </a:tblPr>
              <a:tblGrid>
                <a:gridCol w="808841">
                  <a:extLst>
                    <a:ext uri="{9D8B030D-6E8A-4147-A177-3AD203B41FA5}">
                      <a16:colId xmlns="" xmlns:a16="http://schemas.microsoft.com/office/drawing/2014/main" val="2422585278"/>
                    </a:ext>
                  </a:extLst>
                </a:gridCol>
                <a:gridCol w="1610324">
                  <a:extLst>
                    <a:ext uri="{9D8B030D-6E8A-4147-A177-3AD203B41FA5}">
                      <a16:colId xmlns="" xmlns:a16="http://schemas.microsoft.com/office/drawing/2014/main" val="1403931006"/>
                    </a:ext>
                  </a:extLst>
                </a:gridCol>
                <a:gridCol w="8115485">
                  <a:extLst>
                    <a:ext uri="{9D8B030D-6E8A-4147-A177-3AD203B41FA5}">
                      <a16:colId xmlns="" xmlns:a16="http://schemas.microsoft.com/office/drawing/2014/main" val="2036421725"/>
                    </a:ext>
                  </a:extLst>
                </a:gridCol>
              </a:tblGrid>
              <a:tr h="317552">
                <a:tc>
                  <a:txBody>
                    <a:bodyPr/>
                    <a:lstStyle/>
                    <a:p>
                      <a:pPr algn="ctr">
                        <a:lnSpc>
                          <a:spcPct val="107000"/>
                        </a:lnSpc>
                        <a:spcAft>
                          <a:spcPts val="800"/>
                        </a:spcAft>
                      </a:pPr>
                      <a:r>
                        <a:rPr lang="es-EC" sz="1400" dirty="0">
                          <a:effectLst/>
                          <a:latin typeface="+mn-lt"/>
                          <a:ea typeface="Calibri" panose="020F0502020204030204" pitchFamily="34" charset="0"/>
                          <a:cs typeface="Times New Roman" panose="02020603050405020304" pitchFamily="18" charset="0"/>
                        </a:rPr>
                        <a:t>No.</a:t>
                      </a:r>
                    </a:p>
                  </a:txBody>
                  <a:tcPr marL="42336" marR="42336" marT="0" marB="0"/>
                </a:tc>
                <a:tc>
                  <a:txBody>
                    <a:bodyPr/>
                    <a:lstStyle/>
                    <a:p>
                      <a:pPr algn="ctr">
                        <a:lnSpc>
                          <a:spcPct val="107000"/>
                        </a:lnSpc>
                        <a:spcAft>
                          <a:spcPts val="800"/>
                        </a:spcAft>
                      </a:pPr>
                      <a:r>
                        <a:rPr lang="es-ES" sz="1400" dirty="0">
                          <a:effectLst/>
                          <a:latin typeface="+mn-lt"/>
                        </a:rPr>
                        <a:t>FECHA</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400" dirty="0">
                          <a:effectLst/>
                          <a:latin typeface="+mn-lt"/>
                        </a:rPr>
                        <a:t>ASUNTO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4254829">
                <a:tc>
                  <a:txBody>
                    <a:bodyPr/>
                    <a:lstStyle/>
                    <a:p>
                      <a:pPr algn="ctr">
                        <a:lnSpc>
                          <a:spcPct val="107000"/>
                        </a:lnSpc>
                        <a:spcAft>
                          <a:spcPts val="800"/>
                        </a:spcAft>
                      </a:pPr>
                      <a:r>
                        <a:rPr lang="es-EC" sz="1950" dirty="0" smtClean="0">
                          <a:effectLst/>
                          <a:latin typeface="+mn-lt"/>
                          <a:ea typeface="Calibri" panose="020F0502020204030204" pitchFamily="34" charset="0"/>
                          <a:cs typeface="Times New Roman" panose="02020603050405020304" pitchFamily="18" charset="0"/>
                        </a:rPr>
                        <a:t>1</a:t>
                      </a:r>
                      <a:endParaRPr lang="es-EC" sz="195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1950" dirty="0" smtClean="0">
                          <a:effectLst/>
                          <a:latin typeface="+mn-lt"/>
                          <a:ea typeface="Calibri" panose="020F0502020204030204" pitchFamily="34" charset="0"/>
                          <a:cs typeface="Times New Roman" panose="02020603050405020304" pitchFamily="18" charset="0"/>
                        </a:rPr>
                        <a:t>11/01/2024</a:t>
                      </a:r>
                      <a:endParaRPr lang="es-EC" sz="195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285750" lvl="0" indent="-285750" algn="just">
                        <a:lnSpc>
                          <a:spcPct val="107000"/>
                        </a:lnSpc>
                        <a:buFont typeface="Wingdings" panose="05000000000000000000" pitchFamily="2" charset="2"/>
                        <a:buChar char="Ø"/>
                      </a:pPr>
                      <a:r>
                        <a:rPr lang="es-EC" sz="1950" dirty="0" smtClean="0">
                          <a:effectLst/>
                          <a:latin typeface="+mn-lt"/>
                          <a:ea typeface="Calibri" panose="020F0502020204030204" pitchFamily="34" charset="0"/>
                          <a:cs typeface="Times New Roman" panose="02020603050405020304" pitchFamily="18" charset="0"/>
                        </a:rPr>
                        <a:t>AUTORIZACIÓN Y APROBACIÓN DEL PROYECTO “FORTALECIMIENTO, PROMOCIÓN Y FOMENTO TURÍSTICO, PRODUCTIVO DE LAS MANIFESTACIONES CULTURALES A TRAVÉS DE LA EXHIBICIÓN DE LA GASTRONOMÍA TÍPICA Y EXPOSICION DEL ARTE CULTURAL A FIN DE GARANTIZAR LA REACTIVACIÓN ECONÓMICA Y EL DESARROLLO LOCAL EN LA PARROQUIA AHUANO”.</a:t>
                      </a:r>
                    </a:p>
                    <a:p>
                      <a:pPr marL="285750" marR="0" lvl="0" indent="-285750" algn="just"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lang="es-EC" sz="1950" kern="1200" dirty="0" smtClean="0">
                          <a:solidFill>
                            <a:schemeClr val="dk1"/>
                          </a:solidFill>
                          <a:effectLst/>
                          <a:latin typeface="+mn-lt"/>
                          <a:ea typeface="+mn-ea"/>
                          <a:cs typeface="+mn-cs"/>
                        </a:rPr>
                        <a:t>AUTORIZACIÓN Y EJECUCIÓN DEL PROYECTO “FORTALECIMIENTO DE LA MOVILIDAD HUMANA EN LA PARROQUIA AHUANO, MEDIANTE EL SERVICIO DE TRANSPORTE FLUVIAL TAMBERÍA 2023 PARA LAS COMUNIDADES LOCALIZADAS EN LOS AFLUENTES DE LOS RIOS NAPO Y ARAJUNO”.</a:t>
                      </a:r>
                    </a:p>
                    <a:p>
                      <a:pPr marL="285750" marR="0" lvl="0" indent="-285750" algn="just"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lang="es-EC" sz="1950" kern="1200" dirty="0" smtClean="0">
                          <a:solidFill>
                            <a:schemeClr val="dk1"/>
                          </a:solidFill>
                          <a:effectLst/>
                          <a:latin typeface="+mn-lt"/>
                          <a:ea typeface="+mn-ea"/>
                          <a:cs typeface="+mn-cs"/>
                        </a:rPr>
                        <a:t>FIRMA DE CONVENIO CON EL MINISTERIO DE TELECOMUNICACIONES Y DE LA SOCIEDAD DE LA INFORMACIÓN.</a:t>
                      </a:r>
                      <a:endParaRPr lang="es-EC" sz="1950" kern="1200" dirty="0">
                        <a:solidFill>
                          <a:schemeClr val="dk1"/>
                        </a:solidFill>
                        <a:effectLst/>
                        <a:latin typeface="+mn-lt"/>
                        <a:ea typeface="+mn-ea"/>
                        <a:cs typeface="+mn-cs"/>
                      </a:endParaRPr>
                    </a:p>
                  </a:txBody>
                  <a:tcPr marL="42336" marR="42336" marT="0" marB="0"/>
                </a:tc>
                <a:extLst>
                  <a:ext uri="{0D108BD9-81ED-4DB2-BD59-A6C34878D82A}">
                    <a16:rowId xmlns="" xmlns:a16="http://schemas.microsoft.com/office/drawing/2014/main" val="1405251393"/>
                  </a:ext>
                </a:extLst>
              </a:tr>
              <a:tr h="272636">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Tree>
    <p:extLst>
      <p:ext uri="{BB962C8B-B14F-4D97-AF65-F5344CB8AC3E}">
        <p14:creationId xmlns:p14="http://schemas.microsoft.com/office/powerpoint/2010/main" val="49685584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 xmlns:a16="http://schemas.microsoft.com/office/drawing/2014/main" id="{00D4B1B8-3498-4C00-A95D-9B7DCB953A26}"/>
              </a:ext>
            </a:extLst>
          </p:cNvPr>
          <p:cNvGraphicFramePr>
            <a:graphicFrameLocks noGrp="1"/>
          </p:cNvGraphicFramePr>
          <p:nvPr>
            <p:extLst>
              <p:ext uri="{D42A27DB-BD31-4B8C-83A1-F6EECF244321}">
                <p14:modId xmlns:p14="http://schemas.microsoft.com/office/powerpoint/2010/main" val="1617860169"/>
              </p:ext>
            </p:extLst>
          </p:nvPr>
        </p:nvGraphicFramePr>
        <p:xfrm>
          <a:off x="1189483" y="1472655"/>
          <a:ext cx="10534650" cy="4728941"/>
        </p:xfrm>
        <a:graphic>
          <a:graphicData uri="http://schemas.openxmlformats.org/drawingml/2006/table">
            <a:tbl>
              <a:tblPr firstRow="1" firstCol="1" bandRow="1">
                <a:tableStyleId>{5C22544A-7EE6-4342-B048-85BDC9FD1C3A}</a:tableStyleId>
              </a:tblPr>
              <a:tblGrid>
                <a:gridCol w="808841">
                  <a:extLst>
                    <a:ext uri="{9D8B030D-6E8A-4147-A177-3AD203B41FA5}">
                      <a16:colId xmlns="" xmlns:a16="http://schemas.microsoft.com/office/drawing/2014/main" val="2422585278"/>
                    </a:ext>
                  </a:extLst>
                </a:gridCol>
                <a:gridCol w="1610324">
                  <a:extLst>
                    <a:ext uri="{9D8B030D-6E8A-4147-A177-3AD203B41FA5}">
                      <a16:colId xmlns="" xmlns:a16="http://schemas.microsoft.com/office/drawing/2014/main" val="1403931006"/>
                    </a:ext>
                  </a:extLst>
                </a:gridCol>
                <a:gridCol w="8115485">
                  <a:extLst>
                    <a:ext uri="{9D8B030D-6E8A-4147-A177-3AD203B41FA5}">
                      <a16:colId xmlns="" xmlns:a16="http://schemas.microsoft.com/office/drawing/2014/main" val="2036421725"/>
                    </a:ext>
                  </a:extLst>
                </a:gridCol>
              </a:tblGrid>
              <a:tr h="454976">
                <a:tc>
                  <a:txBody>
                    <a:bodyPr/>
                    <a:lstStyle/>
                    <a:p>
                      <a:pPr algn="ctr">
                        <a:lnSpc>
                          <a:spcPct val="107000"/>
                        </a:lnSpc>
                        <a:spcAft>
                          <a:spcPts val="800"/>
                        </a:spcAft>
                      </a:pPr>
                      <a:r>
                        <a:rPr lang="es-EC" sz="1400" dirty="0">
                          <a:effectLst/>
                          <a:latin typeface="+mn-lt"/>
                          <a:ea typeface="Calibri" panose="020F0502020204030204" pitchFamily="34" charset="0"/>
                          <a:cs typeface="Times New Roman" panose="02020603050405020304" pitchFamily="18" charset="0"/>
                        </a:rPr>
                        <a:t>No.</a:t>
                      </a:r>
                    </a:p>
                  </a:txBody>
                  <a:tcPr marL="42336" marR="42336" marT="0" marB="0"/>
                </a:tc>
                <a:tc>
                  <a:txBody>
                    <a:bodyPr/>
                    <a:lstStyle/>
                    <a:p>
                      <a:pPr algn="ctr">
                        <a:lnSpc>
                          <a:spcPct val="107000"/>
                        </a:lnSpc>
                        <a:spcAft>
                          <a:spcPts val="800"/>
                        </a:spcAft>
                      </a:pPr>
                      <a:r>
                        <a:rPr lang="es-ES" sz="1400" dirty="0">
                          <a:effectLst/>
                          <a:latin typeface="+mn-lt"/>
                        </a:rPr>
                        <a:t>FECHA</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400" dirty="0">
                          <a:effectLst/>
                          <a:latin typeface="+mn-lt"/>
                        </a:rPr>
                        <a:t>ASUNTO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3048073">
                <a:tc>
                  <a:txBody>
                    <a:bodyPr/>
                    <a:lstStyle/>
                    <a:p>
                      <a:pPr algn="ctr">
                        <a:lnSpc>
                          <a:spcPct val="107000"/>
                        </a:lnSpc>
                        <a:spcAft>
                          <a:spcPts val="800"/>
                        </a:spcAft>
                      </a:pPr>
                      <a:r>
                        <a:rPr lang="es-EC" sz="2000" dirty="0" smtClean="0">
                          <a:effectLst/>
                          <a:latin typeface="+mn-lt"/>
                          <a:ea typeface="Calibri" panose="020F0502020204030204" pitchFamily="34" charset="0"/>
                          <a:cs typeface="Times New Roman" panose="02020603050405020304" pitchFamily="18" charset="0"/>
                        </a:rPr>
                        <a:t>2</a:t>
                      </a:r>
                      <a:endParaRPr lang="es-EC" sz="20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2000" dirty="0" smtClean="0">
                          <a:effectLst/>
                          <a:latin typeface="+mn-lt"/>
                          <a:ea typeface="Calibri" panose="020F0502020204030204" pitchFamily="34" charset="0"/>
                          <a:cs typeface="Times New Roman" panose="02020603050405020304" pitchFamily="18" charset="0"/>
                        </a:rPr>
                        <a:t>19/01/2024</a:t>
                      </a:r>
                      <a:endParaRPr lang="es-EC" sz="20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342900" lvl="0" indent="-342900" algn="just">
                        <a:lnSpc>
                          <a:spcPct val="107000"/>
                        </a:lnSpc>
                        <a:spcAft>
                          <a:spcPts val="800"/>
                        </a:spcAft>
                        <a:buFont typeface="Wingdings" panose="05000000000000000000" pitchFamily="2" charset="2"/>
                        <a:buChar char=""/>
                      </a:pPr>
                      <a:r>
                        <a:rPr lang="es-ES" sz="2400" kern="1200" dirty="0" smtClean="0">
                          <a:solidFill>
                            <a:schemeClr val="dk1"/>
                          </a:solidFill>
                          <a:effectLst/>
                          <a:latin typeface="+mn-lt"/>
                          <a:ea typeface="+mn-ea"/>
                          <a:cs typeface="+mn-cs"/>
                        </a:rPr>
                        <a:t>APROBACIÓN Y AUTORIZACIÓN DE LA FIRMA DEL CONVENIO DE COOPERACIÓN TÉCNICO ECONÓMICO ENTRE EL MINISTERIO DE </a:t>
                      </a:r>
                      <a:r>
                        <a:rPr lang="es-EC" sz="2400" kern="1200" dirty="0" smtClean="0">
                          <a:solidFill>
                            <a:schemeClr val="dk1"/>
                          </a:solidFill>
                          <a:effectLst/>
                          <a:latin typeface="+mn-lt"/>
                          <a:ea typeface="+mn-ea"/>
                          <a:cs typeface="+mn-cs"/>
                        </a:rPr>
                        <a:t>INCLUSIÓN ECONÓMICA Y SOCIAL-MIES Y GOBIERNO AUTÓNOMO DESCENTRALIZADO PARROQUIAL RURAL DE AHUANO. (GAD PARA LA IMPLEMENTACIÓN DE SERVICIOS DE PERSONAS ADULTAS MAYORES-PEJ EN LA MODALIDAD ATENCIÓN DOMICILIARIA PARA PERSONAS ADULTAS MAYORES SIN DISCAPACIDAD).</a:t>
                      </a:r>
                      <a:endParaRPr lang="es-EC" sz="2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3258816504"/>
                  </a:ext>
                </a:extLst>
              </a:tr>
              <a:tr h="390622">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5" name="Marcador de contenido 2">
            <a:extLst>
              <a:ext uri="{FF2B5EF4-FFF2-40B4-BE49-F238E27FC236}">
                <a16:creationId xmlns="" xmlns:a16="http://schemas.microsoft.com/office/drawing/2014/main" id="{D8E580B9-B933-4A32-9D95-FD4F993BFF4E}"/>
              </a:ext>
            </a:extLst>
          </p:cNvPr>
          <p:cNvSpPr>
            <a:spLocks noGrp="1"/>
          </p:cNvSpPr>
          <p:nvPr>
            <p:ph idx="1"/>
          </p:nvPr>
        </p:nvSpPr>
        <p:spPr>
          <a:xfrm>
            <a:off x="2375557" y="412664"/>
            <a:ext cx="8320037" cy="892706"/>
          </a:xfrm>
          <a:solidFill>
            <a:schemeClr val="accent6">
              <a:lumMod val="60000"/>
              <a:lumOff val="40000"/>
            </a:schemeClr>
          </a:solidFill>
        </p:spPr>
        <p:txBody>
          <a:bodyPr>
            <a:noAutofit/>
          </a:bodyPr>
          <a:lstStyle/>
          <a:p>
            <a:pPr marL="45720" indent="0" algn="ctr">
              <a:lnSpc>
                <a:spcPct val="150000"/>
              </a:lnSpc>
              <a:buNone/>
            </a:pPr>
            <a:r>
              <a:rPr lang="es-EC" sz="1800" b="1" dirty="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5903859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5" name="Tabla 4">
            <a:extLst>
              <a:ext uri="{FF2B5EF4-FFF2-40B4-BE49-F238E27FC236}">
                <a16:creationId xmlns="" xmlns:a16="http://schemas.microsoft.com/office/drawing/2014/main" id="{00D4B1B8-3498-4C00-A95D-9B7DCB953A26}"/>
              </a:ext>
            </a:extLst>
          </p:cNvPr>
          <p:cNvGraphicFramePr>
            <a:graphicFrameLocks noGrp="1"/>
          </p:cNvGraphicFramePr>
          <p:nvPr>
            <p:extLst>
              <p:ext uri="{D42A27DB-BD31-4B8C-83A1-F6EECF244321}">
                <p14:modId xmlns:p14="http://schemas.microsoft.com/office/powerpoint/2010/main" val="3152737524"/>
              </p:ext>
            </p:extLst>
          </p:nvPr>
        </p:nvGraphicFramePr>
        <p:xfrm>
          <a:off x="1264261" y="1799101"/>
          <a:ext cx="10534650" cy="4526344"/>
        </p:xfrm>
        <a:graphic>
          <a:graphicData uri="http://schemas.openxmlformats.org/drawingml/2006/table">
            <a:tbl>
              <a:tblPr firstRow="1" firstCol="1" bandRow="1">
                <a:tableStyleId>{5C22544A-7EE6-4342-B048-85BDC9FD1C3A}</a:tableStyleId>
              </a:tblPr>
              <a:tblGrid>
                <a:gridCol w="808841">
                  <a:extLst>
                    <a:ext uri="{9D8B030D-6E8A-4147-A177-3AD203B41FA5}">
                      <a16:colId xmlns="" xmlns:a16="http://schemas.microsoft.com/office/drawing/2014/main" val="2422585278"/>
                    </a:ext>
                  </a:extLst>
                </a:gridCol>
                <a:gridCol w="1610324">
                  <a:extLst>
                    <a:ext uri="{9D8B030D-6E8A-4147-A177-3AD203B41FA5}">
                      <a16:colId xmlns="" xmlns:a16="http://schemas.microsoft.com/office/drawing/2014/main" val="1403931006"/>
                    </a:ext>
                  </a:extLst>
                </a:gridCol>
                <a:gridCol w="8115485">
                  <a:extLst>
                    <a:ext uri="{9D8B030D-6E8A-4147-A177-3AD203B41FA5}">
                      <a16:colId xmlns="" xmlns:a16="http://schemas.microsoft.com/office/drawing/2014/main" val="2036421725"/>
                    </a:ext>
                  </a:extLst>
                </a:gridCol>
              </a:tblGrid>
              <a:tr h="405930">
                <a:tc>
                  <a:txBody>
                    <a:bodyPr/>
                    <a:lstStyle/>
                    <a:p>
                      <a:pPr algn="ctr">
                        <a:lnSpc>
                          <a:spcPct val="107000"/>
                        </a:lnSpc>
                        <a:spcAft>
                          <a:spcPts val="800"/>
                        </a:spcAft>
                      </a:pPr>
                      <a:r>
                        <a:rPr lang="es-EC" sz="2200" dirty="0" smtClean="0">
                          <a:effectLst/>
                          <a:latin typeface="+mn-lt"/>
                          <a:ea typeface="Calibri" panose="020F0502020204030204" pitchFamily="34" charset="0"/>
                          <a:cs typeface="Times New Roman" panose="02020603050405020304" pitchFamily="18" charset="0"/>
                        </a:rPr>
                        <a:t>NO. </a:t>
                      </a:r>
                      <a:endParaRPr lang="es-EC" sz="22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2200" dirty="0" smtClean="0">
                          <a:effectLst/>
                          <a:latin typeface="+mn-lt"/>
                        </a:rPr>
                        <a:t>FECHA</a:t>
                      </a:r>
                      <a:endParaRPr lang="es-EC" sz="22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2200" dirty="0" smtClean="0">
                          <a:effectLst/>
                          <a:latin typeface="+mn-lt"/>
                        </a:rPr>
                        <a:t>ASUNTO</a:t>
                      </a:r>
                      <a:endParaRPr lang="es-EC" sz="22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2655763">
                <a:tc>
                  <a:txBody>
                    <a:bodyPr/>
                    <a:lstStyle/>
                    <a:p>
                      <a:pPr algn="ctr">
                        <a:lnSpc>
                          <a:spcPct val="107000"/>
                        </a:lnSpc>
                        <a:spcAft>
                          <a:spcPts val="800"/>
                        </a:spcAft>
                      </a:pPr>
                      <a:r>
                        <a:rPr lang="es-EC" sz="2250" dirty="0" smtClean="0">
                          <a:effectLst/>
                          <a:latin typeface="+mn-lt"/>
                          <a:ea typeface="Calibri" panose="020F0502020204030204" pitchFamily="34" charset="0"/>
                          <a:cs typeface="Times New Roman" panose="02020603050405020304" pitchFamily="18" charset="0"/>
                        </a:rPr>
                        <a:t>3</a:t>
                      </a:r>
                      <a:endParaRPr lang="es-EC" sz="225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2250" dirty="0" smtClean="0">
                          <a:effectLst/>
                          <a:latin typeface="+mn-lt"/>
                          <a:ea typeface="Calibri" panose="020F0502020204030204" pitchFamily="34" charset="0"/>
                          <a:cs typeface="Times New Roman" panose="02020603050405020304" pitchFamily="18" charset="0"/>
                        </a:rPr>
                        <a:t>07/02/2024</a:t>
                      </a:r>
                      <a:endParaRPr lang="es-EC" sz="225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285750" lvl="0" indent="-285750" algn="just">
                        <a:buFont typeface="Wingdings" panose="05000000000000000000" pitchFamily="2" charset="2"/>
                        <a:buChar char="Ø"/>
                      </a:pPr>
                      <a:r>
                        <a:rPr lang="es-ES" sz="2250" kern="1200" dirty="0" smtClean="0">
                          <a:solidFill>
                            <a:schemeClr val="dk1"/>
                          </a:solidFill>
                          <a:effectLst/>
                          <a:latin typeface="+mn-lt"/>
                          <a:ea typeface="+mn-ea"/>
                          <a:cs typeface="+mn-cs"/>
                        </a:rPr>
                        <a:t>DAR A CONOCER Y AUTORIZAR POR PARTE DE LOS MIEMBROS DEL GAD PARROQUIAL DE AHUANO LA EJECUCIÓN DEL PROYECTO “FORTALECIMIENTO AL SECTOR PRODUCTIVO, MEDIANTE LA ADQUISICIÓN Y ENTREGA DE PLANTAS DE CACAO DE RAMILLA VARIEDAD CCN51 EN LA PARROQUIA AHUANO, CANTÓN TENA, PROVINCIA DE NAPO”, CON UN PRESUPUESTO REFERENCIAL DE $ 57.200,00 MAS IVA (CINCUENTA Y SIETE MIL DOSCIENTOS DOLARES DE LOS ESTADO UNIDOS DE AMERICA CON 00/100) MAS IVA.</a:t>
                      </a:r>
                    </a:p>
                    <a:p>
                      <a:pPr lvl="0" algn="just"/>
                      <a:endParaRPr lang="es-ES" sz="2250" kern="1200" dirty="0">
                        <a:solidFill>
                          <a:schemeClr val="dk1"/>
                        </a:solidFill>
                        <a:effectLst/>
                        <a:latin typeface="+mn-lt"/>
                        <a:ea typeface="+mn-ea"/>
                        <a:cs typeface="+mn-cs"/>
                      </a:endParaRPr>
                    </a:p>
                  </a:txBody>
                  <a:tcPr marL="42336" marR="42336" marT="0" marB="0"/>
                </a:tc>
                <a:extLst>
                  <a:ext uri="{0D108BD9-81ED-4DB2-BD59-A6C34878D82A}">
                    <a16:rowId xmlns="" xmlns:a16="http://schemas.microsoft.com/office/drawing/2014/main" val="1405251393"/>
                  </a:ext>
                </a:extLst>
              </a:tr>
              <a:tr h="348514">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7" name="Marcador de contenido 2">
            <a:extLst>
              <a:ext uri="{FF2B5EF4-FFF2-40B4-BE49-F238E27FC236}">
                <a16:creationId xmlns="" xmlns:a16="http://schemas.microsoft.com/office/drawing/2014/main" id="{D8E580B9-B933-4A32-9D95-FD4F993BFF4E}"/>
              </a:ext>
            </a:extLst>
          </p:cNvPr>
          <p:cNvSpPr txBox="1">
            <a:spLocks/>
          </p:cNvSpPr>
          <p:nvPr/>
        </p:nvSpPr>
        <p:spPr>
          <a:xfrm>
            <a:off x="2149895" y="523111"/>
            <a:ext cx="8320037" cy="892706"/>
          </a:xfrm>
          <a:prstGeom prst="rect">
            <a:avLst/>
          </a:prstGeom>
          <a:solidFill>
            <a:schemeClr val="accent6">
              <a:lumMod val="60000"/>
              <a:lumOff val="4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 indent="0" algn="ctr">
              <a:lnSpc>
                <a:spcPct val="150000"/>
              </a:lnSpc>
              <a:buFont typeface="Wingdings 3" charset="2"/>
              <a:buNone/>
            </a:pPr>
            <a:r>
              <a:rPr lang="es-EC" b="1" dirty="0" smtClean="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34212926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5" name="Tabla 4">
            <a:extLst>
              <a:ext uri="{FF2B5EF4-FFF2-40B4-BE49-F238E27FC236}">
                <a16:creationId xmlns="" xmlns:a16="http://schemas.microsoft.com/office/drawing/2014/main" id="{00D4B1B8-3498-4C00-A95D-9B7DCB953A26}"/>
              </a:ext>
            </a:extLst>
          </p:cNvPr>
          <p:cNvGraphicFramePr>
            <a:graphicFrameLocks noGrp="1"/>
          </p:cNvGraphicFramePr>
          <p:nvPr>
            <p:extLst>
              <p:ext uri="{D42A27DB-BD31-4B8C-83A1-F6EECF244321}">
                <p14:modId xmlns:p14="http://schemas.microsoft.com/office/powerpoint/2010/main" val="1514938107"/>
              </p:ext>
            </p:extLst>
          </p:nvPr>
        </p:nvGraphicFramePr>
        <p:xfrm>
          <a:off x="1129664" y="1700564"/>
          <a:ext cx="10785244" cy="4785586"/>
        </p:xfrm>
        <a:graphic>
          <a:graphicData uri="http://schemas.openxmlformats.org/drawingml/2006/table">
            <a:tbl>
              <a:tblPr firstRow="1" firstCol="1" bandRow="1">
                <a:tableStyleId>{5C22544A-7EE6-4342-B048-85BDC9FD1C3A}</a:tableStyleId>
              </a:tblPr>
              <a:tblGrid>
                <a:gridCol w="828081">
                  <a:extLst>
                    <a:ext uri="{9D8B030D-6E8A-4147-A177-3AD203B41FA5}">
                      <a16:colId xmlns="" xmlns:a16="http://schemas.microsoft.com/office/drawing/2014/main" val="2422585278"/>
                    </a:ext>
                  </a:extLst>
                </a:gridCol>
                <a:gridCol w="1648630">
                  <a:extLst>
                    <a:ext uri="{9D8B030D-6E8A-4147-A177-3AD203B41FA5}">
                      <a16:colId xmlns="" xmlns:a16="http://schemas.microsoft.com/office/drawing/2014/main" val="1403931006"/>
                    </a:ext>
                  </a:extLst>
                </a:gridCol>
                <a:gridCol w="8308533">
                  <a:extLst>
                    <a:ext uri="{9D8B030D-6E8A-4147-A177-3AD203B41FA5}">
                      <a16:colId xmlns="" xmlns:a16="http://schemas.microsoft.com/office/drawing/2014/main" val="2036421725"/>
                    </a:ext>
                  </a:extLst>
                </a:gridCol>
              </a:tblGrid>
              <a:tr h="247212">
                <a:tc>
                  <a:txBody>
                    <a:bodyPr/>
                    <a:lstStyle/>
                    <a:p>
                      <a:pPr algn="ctr">
                        <a:lnSpc>
                          <a:spcPct val="107000"/>
                        </a:lnSpc>
                        <a:spcAft>
                          <a:spcPts val="800"/>
                        </a:spcAft>
                      </a:pPr>
                      <a:r>
                        <a:rPr lang="es-EC" sz="1800" dirty="0" smtClean="0">
                          <a:effectLst/>
                          <a:latin typeface="+mn-lt"/>
                          <a:ea typeface="Calibri" panose="020F0502020204030204" pitchFamily="34" charset="0"/>
                          <a:cs typeface="Times New Roman" panose="02020603050405020304" pitchFamily="18" charset="0"/>
                        </a:rPr>
                        <a:t>NO.</a:t>
                      </a: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800" dirty="0" smtClean="0">
                          <a:effectLst/>
                          <a:latin typeface="+mn-lt"/>
                        </a:rPr>
                        <a:t>FECHA</a:t>
                      </a: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800" dirty="0" smtClean="0">
                          <a:effectLst/>
                          <a:latin typeface="+mn-lt"/>
                        </a:rPr>
                        <a:t>ASUNTO</a:t>
                      </a: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4319398">
                <a:tc>
                  <a:txBody>
                    <a:bodyPr/>
                    <a:lstStyle/>
                    <a:p>
                      <a:pPr algn="ctr">
                        <a:lnSpc>
                          <a:spcPct val="107000"/>
                        </a:lnSpc>
                        <a:spcAft>
                          <a:spcPts val="800"/>
                        </a:spcAft>
                      </a:pPr>
                      <a:r>
                        <a:rPr lang="es-EC" sz="2000" dirty="0" smtClean="0">
                          <a:effectLst/>
                          <a:latin typeface="+mn-lt"/>
                          <a:ea typeface="Calibri" panose="020F0502020204030204" pitchFamily="34" charset="0"/>
                          <a:cs typeface="Times New Roman" panose="02020603050405020304" pitchFamily="18" charset="0"/>
                        </a:rPr>
                        <a:t>10</a:t>
                      </a:r>
                      <a:endParaRPr lang="es-EC" sz="20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2000" dirty="0" smtClean="0">
                          <a:effectLst/>
                          <a:latin typeface="+mn-lt"/>
                          <a:ea typeface="Calibri" panose="020F0502020204030204" pitchFamily="34" charset="0"/>
                          <a:cs typeface="Times New Roman" panose="02020603050405020304" pitchFamily="18" charset="0"/>
                        </a:rPr>
                        <a:t>07/06/2024</a:t>
                      </a:r>
                      <a:endParaRPr lang="es-EC" sz="20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285750" lvl="0" indent="-285750" algn="just">
                        <a:buFont typeface="Wingdings" panose="05000000000000000000" pitchFamily="2" charset="2"/>
                        <a:buChar char="Ø"/>
                      </a:pPr>
                      <a:r>
                        <a:rPr lang="es-ES" sz="2000" kern="1200" dirty="0" smtClean="0">
                          <a:solidFill>
                            <a:schemeClr val="dk1"/>
                          </a:solidFill>
                          <a:effectLst/>
                          <a:latin typeface="+mn-lt"/>
                          <a:ea typeface="+mn-ea"/>
                          <a:cs typeface="+mn-cs"/>
                        </a:rPr>
                        <a:t>APROBAR EN SEGUNDA INSTANCIA POR PARTE DE LOS MIEMBROS DEL GAD PARROQUIAL, LA REFORMA DEL PROYECTO “CONSTRUCCIÓN DE UNA CANCHA DE CÉSPED SINTÉTICO, CERRAMIENTO, GRADERIO CON CUBIERTA METÁLICA EN LA PARROQUIA RURAL DE AHUANO, CANTON TENA, PROVINCIA DE NAPO”, POR UN PRESUPUESTO REFERENCIAL DE $ 173,555.27 (CIENTO SETENTA Y TRES MIL QUINIENTOS CINCUENTA CINCO CON 27/100 DÓLARES DE LOS ESTADOS UNIDOS DE AMÉRICA), Y DE LA MISMA FORMA SE AUTORICE EL INICIO PARA LA EJECUCIÓN DEL MISMO. </a:t>
                      </a:r>
                    </a:p>
                    <a:p>
                      <a:pPr marL="0" lvl="0" indent="0" algn="just">
                        <a:buFont typeface="Wingdings" panose="05000000000000000000" pitchFamily="2" charset="2"/>
                        <a:buNone/>
                      </a:pPr>
                      <a:endParaRPr lang="es-EC" sz="1800" kern="1200" dirty="0" smtClean="0">
                        <a:solidFill>
                          <a:schemeClr val="dk1"/>
                        </a:solidFill>
                        <a:effectLst/>
                        <a:latin typeface="+mn-lt"/>
                        <a:ea typeface="+mn-ea"/>
                        <a:cs typeface="+mn-cs"/>
                      </a:endParaRPr>
                    </a:p>
                  </a:txBody>
                  <a:tcPr marL="42336" marR="42336" marT="0" marB="0"/>
                </a:tc>
                <a:extLst>
                  <a:ext uri="{0D108BD9-81ED-4DB2-BD59-A6C34878D82A}">
                    <a16:rowId xmlns="" xmlns:a16="http://schemas.microsoft.com/office/drawing/2014/main" val="1405251393"/>
                  </a:ext>
                </a:extLst>
              </a:tr>
              <a:tr h="196186">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6" name="Marcador de contenido 2">
            <a:extLst>
              <a:ext uri="{FF2B5EF4-FFF2-40B4-BE49-F238E27FC236}">
                <a16:creationId xmlns="" xmlns:a16="http://schemas.microsoft.com/office/drawing/2014/main" id="{D8E580B9-B933-4A32-9D95-FD4F993BFF4E}"/>
              </a:ext>
            </a:extLst>
          </p:cNvPr>
          <p:cNvSpPr txBox="1">
            <a:spLocks/>
          </p:cNvSpPr>
          <p:nvPr/>
        </p:nvSpPr>
        <p:spPr>
          <a:xfrm>
            <a:off x="2362268" y="496823"/>
            <a:ext cx="8320037" cy="892706"/>
          </a:xfrm>
          <a:prstGeom prst="rect">
            <a:avLst/>
          </a:prstGeom>
          <a:solidFill>
            <a:schemeClr val="accent6">
              <a:lumMod val="60000"/>
              <a:lumOff val="4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 indent="0" algn="ctr">
              <a:lnSpc>
                <a:spcPct val="150000"/>
              </a:lnSpc>
              <a:buFont typeface="Wingdings 3" charset="2"/>
              <a:buNone/>
            </a:pPr>
            <a:r>
              <a:rPr lang="es-EC" b="1" dirty="0" smtClean="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28698290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5" name="Tabla 4">
            <a:extLst>
              <a:ext uri="{FF2B5EF4-FFF2-40B4-BE49-F238E27FC236}">
                <a16:creationId xmlns="" xmlns:a16="http://schemas.microsoft.com/office/drawing/2014/main" id="{00D4B1B8-3498-4C00-A95D-9B7DCB953A26}"/>
              </a:ext>
            </a:extLst>
          </p:cNvPr>
          <p:cNvGraphicFramePr>
            <a:graphicFrameLocks noGrp="1"/>
          </p:cNvGraphicFramePr>
          <p:nvPr>
            <p:extLst>
              <p:ext uri="{D42A27DB-BD31-4B8C-83A1-F6EECF244321}">
                <p14:modId xmlns:p14="http://schemas.microsoft.com/office/powerpoint/2010/main" val="3203107734"/>
              </p:ext>
            </p:extLst>
          </p:nvPr>
        </p:nvGraphicFramePr>
        <p:xfrm>
          <a:off x="1129664" y="1700564"/>
          <a:ext cx="10785244" cy="4855469"/>
        </p:xfrm>
        <a:graphic>
          <a:graphicData uri="http://schemas.openxmlformats.org/drawingml/2006/table">
            <a:tbl>
              <a:tblPr firstRow="1" firstCol="1" bandRow="1">
                <a:tableStyleId>{5C22544A-7EE6-4342-B048-85BDC9FD1C3A}</a:tableStyleId>
              </a:tblPr>
              <a:tblGrid>
                <a:gridCol w="828081">
                  <a:extLst>
                    <a:ext uri="{9D8B030D-6E8A-4147-A177-3AD203B41FA5}">
                      <a16:colId xmlns="" xmlns:a16="http://schemas.microsoft.com/office/drawing/2014/main" val="2422585278"/>
                    </a:ext>
                  </a:extLst>
                </a:gridCol>
                <a:gridCol w="1648630">
                  <a:extLst>
                    <a:ext uri="{9D8B030D-6E8A-4147-A177-3AD203B41FA5}">
                      <a16:colId xmlns="" xmlns:a16="http://schemas.microsoft.com/office/drawing/2014/main" val="1403931006"/>
                    </a:ext>
                  </a:extLst>
                </a:gridCol>
                <a:gridCol w="8308533">
                  <a:extLst>
                    <a:ext uri="{9D8B030D-6E8A-4147-A177-3AD203B41FA5}">
                      <a16:colId xmlns="" xmlns:a16="http://schemas.microsoft.com/office/drawing/2014/main" val="2036421725"/>
                    </a:ext>
                  </a:extLst>
                </a:gridCol>
              </a:tblGrid>
              <a:tr h="229748">
                <a:tc>
                  <a:txBody>
                    <a:bodyPr/>
                    <a:lstStyle/>
                    <a:p>
                      <a:pPr algn="ctr">
                        <a:lnSpc>
                          <a:spcPct val="107000"/>
                        </a:lnSpc>
                        <a:spcAft>
                          <a:spcPts val="800"/>
                        </a:spcAft>
                      </a:pPr>
                      <a:r>
                        <a:rPr lang="es-EC" sz="1600" dirty="0" smtClean="0">
                          <a:effectLst/>
                          <a:latin typeface="+mn-lt"/>
                          <a:ea typeface="Calibri" panose="020F0502020204030204" pitchFamily="34" charset="0"/>
                          <a:cs typeface="Times New Roman" panose="02020603050405020304" pitchFamily="18" charset="0"/>
                        </a:rPr>
                        <a:t>NO.</a:t>
                      </a:r>
                      <a:endParaRPr lang="es-EC" sz="16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600" dirty="0" smtClean="0">
                          <a:effectLst/>
                          <a:latin typeface="+mn-lt"/>
                        </a:rPr>
                        <a:t>FECHA</a:t>
                      </a:r>
                      <a:endParaRPr lang="es-EC" sz="16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600" dirty="0" smtClean="0">
                          <a:effectLst/>
                          <a:latin typeface="+mn-lt"/>
                        </a:rPr>
                        <a:t>ASUNTO</a:t>
                      </a:r>
                      <a:endParaRPr lang="es-EC" sz="16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4019066">
                <a:tc>
                  <a:txBody>
                    <a:bodyPr/>
                    <a:lstStyle/>
                    <a:p>
                      <a:pPr algn="ctr">
                        <a:lnSpc>
                          <a:spcPct val="107000"/>
                        </a:lnSpc>
                        <a:spcAft>
                          <a:spcPts val="800"/>
                        </a:spcAft>
                      </a:pPr>
                      <a:r>
                        <a:rPr lang="es-EC" sz="1800" dirty="0" smtClean="0">
                          <a:effectLst/>
                          <a:latin typeface="+mn-lt"/>
                          <a:ea typeface="Calibri" panose="020F0502020204030204" pitchFamily="34" charset="0"/>
                          <a:cs typeface="Times New Roman" panose="02020603050405020304" pitchFamily="18" charset="0"/>
                        </a:rPr>
                        <a:t>10</a:t>
                      </a: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1800" dirty="0" smtClean="0">
                          <a:effectLst/>
                          <a:latin typeface="+mn-lt"/>
                          <a:ea typeface="Calibri" panose="020F0502020204030204" pitchFamily="34" charset="0"/>
                          <a:cs typeface="Times New Roman" panose="02020603050405020304" pitchFamily="18" charset="0"/>
                        </a:rPr>
                        <a:t>07/06/2024</a:t>
                      </a: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285750" lvl="0" indent="-285750" algn="just">
                        <a:buFont typeface="Wingdings" panose="05000000000000000000" pitchFamily="2" charset="2"/>
                        <a:buChar char="Ø"/>
                      </a:pPr>
                      <a:r>
                        <a:rPr lang="es-ES" sz="1800" kern="1200" dirty="0" smtClean="0">
                          <a:solidFill>
                            <a:schemeClr val="dk1"/>
                          </a:solidFill>
                          <a:effectLst/>
                          <a:latin typeface="+mn-lt"/>
                          <a:ea typeface="+mn-ea"/>
                          <a:cs typeface="+mn-cs"/>
                        </a:rPr>
                        <a:t>AUTORIZAR AL SEÑOR PRESIDENTE, POR PARTE DE LOS MIEMBROS DEL CONSEJO DEL GOBIERNO AUTÓNOMO DESCENTRALIZADO PARROQUIAL RURAL DE AHUANO, LA SUSCRIPCIÓN DEL CONVENIO ENTRE LA SECRETARIA DE PUEBLOS Y NACIONALIDADES, REPRESENTADO POR EL SEÑOR MINISTRO LCDO. MARCO GUATEMAL ARANGO Y EL GOBIERNO AUTÓNOMO DESCENTRALIZÁDO PARROQUIAL RURAL DE AHUANO, REPRESENTADO POR EL SEÑOR EDWIN HERNÁN MELENDREZ MIRANDA, DEL PROYECTO DENOMINADO “FORTALECIMIENTO DE LA ECONOMÍA COMUNITARIA DEL PUEBLO KICHWA MEDIANTE LA REPOTENCIACIÓN DE LA INFRAESTRUCTURA Y MAQUINARIA DEL CENTRO DE ACOPIO Y AGRO TRANSFORMACIÓN DEL CAFÉ, EN LA ASOCIACIÓN ARTESANAL KICHWA JATARY PARROQUIA AHUANO, CANTÓN TENA, PROVINCIA NAPO”, POR UN MONTO DE USD. $ 191.563,39 (CIENTO NOVENTA Y UN MIL QUINIENTOS SESENTA Y TRES CON 39/100 DÓLARES DE LOS ESTADOS UNIDOS DE AMÉRICA).</a:t>
                      </a:r>
                      <a:endParaRPr lang="es-EC" sz="1800" kern="1200" dirty="0" smtClean="0">
                        <a:solidFill>
                          <a:schemeClr val="dk1"/>
                        </a:solidFill>
                        <a:effectLst/>
                        <a:latin typeface="+mn-lt"/>
                        <a:ea typeface="+mn-ea"/>
                        <a:cs typeface="+mn-cs"/>
                      </a:endParaRPr>
                    </a:p>
                    <a:p>
                      <a:pPr marL="0" lvl="0" indent="0" algn="just">
                        <a:lnSpc>
                          <a:spcPct val="107000"/>
                        </a:lnSpc>
                        <a:buFont typeface="Wingdings" panose="05000000000000000000" pitchFamily="2" charset="2"/>
                        <a:buNone/>
                      </a:pP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05251393"/>
                  </a:ext>
                </a:extLst>
              </a:tr>
              <a:tr h="229748">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6" name="Marcador de contenido 2">
            <a:extLst>
              <a:ext uri="{FF2B5EF4-FFF2-40B4-BE49-F238E27FC236}">
                <a16:creationId xmlns="" xmlns:a16="http://schemas.microsoft.com/office/drawing/2014/main" id="{D8E580B9-B933-4A32-9D95-FD4F993BFF4E}"/>
              </a:ext>
            </a:extLst>
          </p:cNvPr>
          <p:cNvSpPr txBox="1">
            <a:spLocks/>
          </p:cNvSpPr>
          <p:nvPr/>
        </p:nvSpPr>
        <p:spPr>
          <a:xfrm>
            <a:off x="2362268" y="496823"/>
            <a:ext cx="8320037" cy="892706"/>
          </a:xfrm>
          <a:prstGeom prst="rect">
            <a:avLst/>
          </a:prstGeom>
          <a:solidFill>
            <a:schemeClr val="accent6">
              <a:lumMod val="60000"/>
              <a:lumOff val="4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 indent="0" algn="ctr">
              <a:lnSpc>
                <a:spcPct val="150000"/>
              </a:lnSpc>
              <a:buFont typeface="Wingdings 3" charset="2"/>
              <a:buNone/>
            </a:pPr>
            <a:r>
              <a:rPr lang="es-EC" b="1" dirty="0" smtClean="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3657128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2" name="Tabla 1">
            <a:extLst>
              <a:ext uri="{FF2B5EF4-FFF2-40B4-BE49-F238E27FC236}">
                <a16:creationId xmlns="" xmlns:a16="http://schemas.microsoft.com/office/drawing/2014/main" id="{44166E67-D672-C7E4-C8AE-0F85B03E48D3}"/>
              </a:ext>
            </a:extLst>
          </p:cNvPr>
          <p:cNvGraphicFramePr>
            <a:graphicFrameLocks noGrp="1"/>
          </p:cNvGraphicFramePr>
          <p:nvPr>
            <p:extLst>
              <p:ext uri="{D42A27DB-BD31-4B8C-83A1-F6EECF244321}">
                <p14:modId xmlns:p14="http://schemas.microsoft.com/office/powerpoint/2010/main" val="45808073"/>
              </p:ext>
            </p:extLst>
          </p:nvPr>
        </p:nvGraphicFramePr>
        <p:xfrm>
          <a:off x="1080503" y="1517865"/>
          <a:ext cx="10534650" cy="4845990"/>
        </p:xfrm>
        <a:graphic>
          <a:graphicData uri="http://schemas.openxmlformats.org/drawingml/2006/table">
            <a:tbl>
              <a:tblPr firstRow="1" firstCol="1" bandRow="1">
                <a:tableStyleId>{5C22544A-7EE6-4342-B048-85BDC9FD1C3A}</a:tableStyleId>
              </a:tblPr>
              <a:tblGrid>
                <a:gridCol w="808841">
                  <a:extLst>
                    <a:ext uri="{9D8B030D-6E8A-4147-A177-3AD203B41FA5}">
                      <a16:colId xmlns="" xmlns:a16="http://schemas.microsoft.com/office/drawing/2014/main" val="2422585278"/>
                    </a:ext>
                  </a:extLst>
                </a:gridCol>
                <a:gridCol w="1610324">
                  <a:extLst>
                    <a:ext uri="{9D8B030D-6E8A-4147-A177-3AD203B41FA5}">
                      <a16:colId xmlns="" xmlns:a16="http://schemas.microsoft.com/office/drawing/2014/main" val="1403931006"/>
                    </a:ext>
                  </a:extLst>
                </a:gridCol>
                <a:gridCol w="8115485">
                  <a:extLst>
                    <a:ext uri="{9D8B030D-6E8A-4147-A177-3AD203B41FA5}">
                      <a16:colId xmlns="" xmlns:a16="http://schemas.microsoft.com/office/drawing/2014/main" val="2036421725"/>
                    </a:ext>
                  </a:extLst>
                </a:gridCol>
              </a:tblGrid>
              <a:tr h="311192">
                <a:tc>
                  <a:txBody>
                    <a:bodyPr/>
                    <a:lstStyle/>
                    <a:p>
                      <a:pPr algn="ctr">
                        <a:lnSpc>
                          <a:spcPct val="107000"/>
                        </a:lnSpc>
                        <a:spcAft>
                          <a:spcPts val="800"/>
                        </a:spcAft>
                      </a:pPr>
                      <a:r>
                        <a:rPr lang="es-EC" sz="1400" dirty="0" smtClean="0">
                          <a:effectLst/>
                          <a:latin typeface="+mn-lt"/>
                          <a:ea typeface="Calibri" panose="020F0502020204030204" pitchFamily="34" charset="0"/>
                          <a:cs typeface="Times New Roman" panose="02020603050405020304" pitchFamily="18" charset="0"/>
                        </a:rPr>
                        <a:t>NO.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400" dirty="0" smtClean="0">
                          <a:effectLst/>
                          <a:latin typeface="+mn-lt"/>
                        </a:rPr>
                        <a:t>FECHA</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400" dirty="0" smtClean="0">
                          <a:effectLst/>
                          <a:latin typeface="+mn-lt"/>
                        </a:rPr>
                        <a:t>ASUNTO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4271486">
                <a:tc>
                  <a:txBody>
                    <a:bodyPr/>
                    <a:lstStyle/>
                    <a:p>
                      <a:pPr algn="ctr">
                        <a:lnSpc>
                          <a:spcPct val="107000"/>
                        </a:lnSpc>
                        <a:spcAft>
                          <a:spcPts val="800"/>
                        </a:spcAft>
                      </a:pPr>
                      <a:r>
                        <a:rPr lang="es-EC" sz="1600" dirty="0" smtClean="0">
                          <a:effectLst/>
                          <a:latin typeface="+mn-lt"/>
                          <a:ea typeface="Calibri" panose="020F0502020204030204" pitchFamily="34" charset="0"/>
                          <a:cs typeface="Times New Roman" panose="02020603050405020304" pitchFamily="18" charset="0"/>
                        </a:rPr>
                        <a:t>13</a:t>
                      </a:r>
                      <a:endParaRPr lang="es-EC" sz="16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1600" dirty="0" smtClean="0">
                          <a:effectLst/>
                          <a:latin typeface="+mn-lt"/>
                          <a:ea typeface="Calibri" panose="020F0502020204030204" pitchFamily="34" charset="0"/>
                          <a:cs typeface="Times New Roman" panose="02020603050405020304" pitchFamily="18" charset="0"/>
                        </a:rPr>
                        <a:t>25/07/2024</a:t>
                      </a:r>
                      <a:endParaRPr lang="es-EC" sz="16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342900" marR="0" lvl="0" indent="-342900" algn="just" defTabSz="914400" rtl="0" eaLnBrk="1" fontAlgn="auto" latinLnBrk="0" hangingPunct="1">
                        <a:lnSpc>
                          <a:spcPct val="100000"/>
                        </a:lnSpc>
                        <a:spcBef>
                          <a:spcPts val="0"/>
                        </a:spcBef>
                        <a:spcAft>
                          <a:spcPts val="1000"/>
                        </a:spcAft>
                        <a:buClrTx/>
                        <a:buSzTx/>
                        <a:buFont typeface="Wingdings" panose="05000000000000000000" pitchFamily="2" charset="2"/>
                        <a:buChar char=""/>
                        <a:tabLst>
                          <a:tab pos="457200" algn="l"/>
                        </a:tabLst>
                        <a:defRPr/>
                      </a:pPr>
                      <a:r>
                        <a:rPr lang="es-ES" sz="1800" kern="1200" dirty="0" smtClean="0">
                          <a:solidFill>
                            <a:schemeClr val="dk1"/>
                          </a:solidFill>
                          <a:effectLst/>
                          <a:latin typeface="+mn-lt"/>
                          <a:ea typeface="+mn-ea"/>
                          <a:cs typeface="+mn-cs"/>
                        </a:rPr>
                        <a:t>APROBAR POR PARTE DE LOS MIEMBROS DEL GAD PARROQUIAL, LA REFORMA DEL PROYECTO “FORTALECIMIENTO AL SECTOR PRODUCTIVO, MEDIANTE LA ADQUISICIÓN Y ENTREGA DE PLANTAS DE CACAO DE RAMILLA VARIEDAD CCN51 EN LA PARROQUIA AHUANO, CANTÓN TENA, PROVINCIA DE NAPO”, POR UN PRESUPUESTO REFERENCIAL DE $ 79,218.75 (SETENTA Y NUEVE MIL DOSCIENTOS DIEZ Y OCHO CON 75/100 DÓLARES DE LOS ESTADOS UNIDOS DE AMÉRICA) SIN IVA EN DONDE EL GOBIERNO AUTÓNOMO DESCENTRALIZADO PROVINCIAL DE NAPO APORTARA UN MONTO DE $ 20.000,00 (VEINTE MIL CON 00/100 DÓLARES DE LOS ESTADOS UNIDOS DE AMÉRICA) Y POR OTRO LADO EL GOBIERNO AUTÓNOMO DESCENTRALIZADO PARROQUIAL RURAL DE AHUANO APORTARA UNA CONTRAPARTE POR UN VALOR DE $ 59.218,75 (CINCUENTA Y NUEVE MIL DOSCIENTOS DIEZ Y OCHO CON 75/100 DÓLARES DE LOS ESTADOS UNIDOS DE AMÉRICA). </a:t>
                      </a:r>
                      <a:endParaRPr lang="es-EC" sz="1800" kern="1200" dirty="0">
                        <a:solidFill>
                          <a:schemeClr val="dk1"/>
                        </a:solidFill>
                        <a:effectLst/>
                        <a:latin typeface="+mn-lt"/>
                        <a:ea typeface="+mn-ea"/>
                        <a:cs typeface="+mn-cs"/>
                      </a:endParaRPr>
                    </a:p>
                  </a:txBody>
                  <a:tcPr marL="42545" marR="42545" marT="9525" marB="0"/>
                </a:tc>
                <a:extLst>
                  <a:ext uri="{0D108BD9-81ED-4DB2-BD59-A6C34878D82A}">
                    <a16:rowId xmlns="" xmlns:a16="http://schemas.microsoft.com/office/drawing/2014/main" val="1405251393"/>
                  </a:ext>
                </a:extLst>
              </a:tr>
              <a:tr h="263312">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6" name="Marcador de contenido 2">
            <a:extLst>
              <a:ext uri="{FF2B5EF4-FFF2-40B4-BE49-F238E27FC236}">
                <a16:creationId xmlns="" xmlns:a16="http://schemas.microsoft.com/office/drawing/2014/main" id="{D8E580B9-B933-4A32-9D95-FD4F993BFF4E}"/>
              </a:ext>
            </a:extLst>
          </p:cNvPr>
          <p:cNvSpPr txBox="1">
            <a:spLocks/>
          </p:cNvSpPr>
          <p:nvPr/>
        </p:nvSpPr>
        <p:spPr>
          <a:xfrm>
            <a:off x="2187809" y="328506"/>
            <a:ext cx="8320037" cy="892706"/>
          </a:xfrm>
          <a:prstGeom prst="rect">
            <a:avLst/>
          </a:prstGeom>
          <a:solidFill>
            <a:schemeClr val="accent6">
              <a:lumMod val="60000"/>
              <a:lumOff val="4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 indent="0" algn="ctr">
              <a:lnSpc>
                <a:spcPct val="150000"/>
              </a:lnSpc>
              <a:buFont typeface="Wingdings 3" charset="2"/>
              <a:buNone/>
            </a:pPr>
            <a:r>
              <a:rPr lang="es-EC" b="1" dirty="0" smtClean="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14258939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2" name="Tabla 1">
            <a:extLst>
              <a:ext uri="{FF2B5EF4-FFF2-40B4-BE49-F238E27FC236}">
                <a16:creationId xmlns="" xmlns:a16="http://schemas.microsoft.com/office/drawing/2014/main" id="{44166E67-D672-C7E4-C8AE-0F85B03E48D3}"/>
              </a:ext>
            </a:extLst>
          </p:cNvPr>
          <p:cNvGraphicFramePr>
            <a:graphicFrameLocks noGrp="1"/>
          </p:cNvGraphicFramePr>
          <p:nvPr>
            <p:extLst>
              <p:ext uri="{D42A27DB-BD31-4B8C-83A1-F6EECF244321}">
                <p14:modId xmlns:p14="http://schemas.microsoft.com/office/powerpoint/2010/main" val="4208292485"/>
              </p:ext>
            </p:extLst>
          </p:nvPr>
        </p:nvGraphicFramePr>
        <p:xfrm>
          <a:off x="1080503" y="1517864"/>
          <a:ext cx="10534650" cy="3368171"/>
        </p:xfrm>
        <a:graphic>
          <a:graphicData uri="http://schemas.openxmlformats.org/drawingml/2006/table">
            <a:tbl>
              <a:tblPr firstRow="1" firstCol="1" bandRow="1">
                <a:tableStyleId>{5C22544A-7EE6-4342-B048-85BDC9FD1C3A}</a:tableStyleId>
              </a:tblPr>
              <a:tblGrid>
                <a:gridCol w="808841">
                  <a:extLst>
                    <a:ext uri="{9D8B030D-6E8A-4147-A177-3AD203B41FA5}">
                      <a16:colId xmlns="" xmlns:a16="http://schemas.microsoft.com/office/drawing/2014/main" val="2422585278"/>
                    </a:ext>
                  </a:extLst>
                </a:gridCol>
                <a:gridCol w="1610324">
                  <a:extLst>
                    <a:ext uri="{9D8B030D-6E8A-4147-A177-3AD203B41FA5}">
                      <a16:colId xmlns="" xmlns:a16="http://schemas.microsoft.com/office/drawing/2014/main" val="1403931006"/>
                    </a:ext>
                  </a:extLst>
                </a:gridCol>
                <a:gridCol w="8115485">
                  <a:extLst>
                    <a:ext uri="{9D8B030D-6E8A-4147-A177-3AD203B41FA5}">
                      <a16:colId xmlns="" xmlns:a16="http://schemas.microsoft.com/office/drawing/2014/main" val="2036421725"/>
                    </a:ext>
                  </a:extLst>
                </a:gridCol>
              </a:tblGrid>
              <a:tr h="471023">
                <a:tc>
                  <a:txBody>
                    <a:bodyPr/>
                    <a:lstStyle/>
                    <a:p>
                      <a:pPr algn="ctr">
                        <a:lnSpc>
                          <a:spcPct val="107000"/>
                        </a:lnSpc>
                        <a:spcAft>
                          <a:spcPts val="800"/>
                        </a:spcAft>
                      </a:pPr>
                      <a:r>
                        <a:rPr lang="es-EC" sz="1400" dirty="0">
                          <a:effectLst/>
                          <a:latin typeface="+mn-lt"/>
                          <a:ea typeface="Calibri" panose="020F0502020204030204" pitchFamily="34" charset="0"/>
                          <a:cs typeface="Times New Roman" panose="02020603050405020304" pitchFamily="18" charset="0"/>
                        </a:rPr>
                        <a:t>No.</a:t>
                      </a:r>
                    </a:p>
                  </a:txBody>
                  <a:tcPr marL="42336" marR="42336" marT="0" marB="0"/>
                </a:tc>
                <a:tc>
                  <a:txBody>
                    <a:bodyPr/>
                    <a:lstStyle/>
                    <a:p>
                      <a:pPr algn="ctr">
                        <a:lnSpc>
                          <a:spcPct val="107000"/>
                        </a:lnSpc>
                        <a:spcAft>
                          <a:spcPts val="800"/>
                        </a:spcAft>
                      </a:pPr>
                      <a:r>
                        <a:rPr lang="es-ES" sz="1400" dirty="0">
                          <a:effectLst/>
                          <a:latin typeface="+mn-lt"/>
                        </a:rPr>
                        <a:t>FECHA</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400" dirty="0">
                          <a:effectLst/>
                          <a:latin typeface="+mn-lt"/>
                        </a:rPr>
                        <a:t>ASUNTO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2498597">
                <a:tc>
                  <a:txBody>
                    <a:bodyPr/>
                    <a:lstStyle/>
                    <a:p>
                      <a:pPr algn="ctr">
                        <a:lnSpc>
                          <a:spcPct val="107000"/>
                        </a:lnSpc>
                        <a:spcAft>
                          <a:spcPts val="800"/>
                        </a:spcAft>
                      </a:pPr>
                      <a:r>
                        <a:rPr lang="es-EC" sz="1800" dirty="0" smtClean="0">
                          <a:effectLst/>
                          <a:latin typeface="+mn-lt"/>
                          <a:ea typeface="Calibri" panose="020F0502020204030204" pitchFamily="34" charset="0"/>
                          <a:cs typeface="Times New Roman" panose="02020603050405020304" pitchFamily="18" charset="0"/>
                        </a:rPr>
                        <a:t>13</a:t>
                      </a: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1800" dirty="0" smtClean="0">
                          <a:effectLst/>
                          <a:latin typeface="+mn-lt"/>
                          <a:ea typeface="Calibri" panose="020F0502020204030204" pitchFamily="34" charset="0"/>
                          <a:cs typeface="Times New Roman" panose="02020603050405020304" pitchFamily="18" charset="0"/>
                        </a:rPr>
                        <a:t>25/07/2024</a:t>
                      </a:r>
                      <a:endParaRPr lang="es-EC" sz="18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342900" lvl="0" indent="-342900" algn="just">
                        <a:lnSpc>
                          <a:spcPct val="100000"/>
                        </a:lnSpc>
                        <a:spcAft>
                          <a:spcPts val="1000"/>
                        </a:spcAft>
                        <a:buFont typeface="Wingdings" panose="05000000000000000000" pitchFamily="2" charset="2"/>
                        <a:buChar char=""/>
                        <a:tabLst>
                          <a:tab pos="457200" algn="l"/>
                        </a:tabLst>
                      </a:pPr>
                      <a:r>
                        <a:rPr lang="es-ES" sz="2000" kern="1200" dirty="0" smtClean="0">
                          <a:solidFill>
                            <a:schemeClr val="dk1"/>
                          </a:solidFill>
                          <a:effectLst/>
                          <a:latin typeface="+mn-lt"/>
                          <a:ea typeface="+mn-ea"/>
                          <a:cs typeface="+mn-cs"/>
                        </a:rPr>
                        <a:t>APROBAR Y AUTORIZAR POR PARTE DE LOS MIEMBROS DEL GAD PARROQUIAL DE AHUANO LA FIRMA DEL COMODATO A FAVOR DEL GAD MUNICIPAL DE TENA DEL PERFIL DE PROYECTO DENOMINADO "ESTUDIOS TECNICOS PARA EL FORTALECIMIENTO TURISTICO ECONOMICO Y CULTURAL ATRAVES DE LA RECUPERACION DEL RIO PITAYAKU DE LA PARROQUIA AHUANO."</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2545" marR="42545" marT="9525" marB="0"/>
                </a:tc>
                <a:extLst>
                  <a:ext uri="{0D108BD9-81ED-4DB2-BD59-A6C34878D82A}">
                    <a16:rowId xmlns="" xmlns:a16="http://schemas.microsoft.com/office/drawing/2014/main" val="1405251393"/>
                  </a:ext>
                </a:extLst>
              </a:tr>
              <a:tr h="398551">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6" name="Marcador de contenido 2">
            <a:extLst>
              <a:ext uri="{FF2B5EF4-FFF2-40B4-BE49-F238E27FC236}">
                <a16:creationId xmlns="" xmlns:a16="http://schemas.microsoft.com/office/drawing/2014/main" id="{D8E580B9-B933-4A32-9D95-FD4F993BFF4E}"/>
              </a:ext>
            </a:extLst>
          </p:cNvPr>
          <p:cNvSpPr txBox="1">
            <a:spLocks/>
          </p:cNvSpPr>
          <p:nvPr/>
        </p:nvSpPr>
        <p:spPr>
          <a:xfrm>
            <a:off x="2187809" y="328506"/>
            <a:ext cx="8320037" cy="892706"/>
          </a:xfrm>
          <a:prstGeom prst="rect">
            <a:avLst/>
          </a:prstGeom>
          <a:solidFill>
            <a:schemeClr val="accent6">
              <a:lumMod val="60000"/>
              <a:lumOff val="4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 indent="0" algn="ctr">
              <a:lnSpc>
                <a:spcPct val="150000"/>
              </a:lnSpc>
              <a:buFont typeface="Wingdings 3" charset="2"/>
              <a:buNone/>
            </a:pPr>
            <a:r>
              <a:rPr lang="es-EC" b="1" dirty="0" smtClean="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4247377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5" name="Tabla 4">
            <a:extLst>
              <a:ext uri="{FF2B5EF4-FFF2-40B4-BE49-F238E27FC236}">
                <a16:creationId xmlns="" xmlns:a16="http://schemas.microsoft.com/office/drawing/2014/main" id="{6A23B5BF-79A8-534C-0F97-AA029A702321}"/>
              </a:ext>
            </a:extLst>
          </p:cNvPr>
          <p:cNvGraphicFramePr>
            <a:graphicFrameLocks noGrp="1"/>
          </p:cNvGraphicFramePr>
          <p:nvPr>
            <p:extLst>
              <p:ext uri="{D42A27DB-BD31-4B8C-83A1-F6EECF244321}">
                <p14:modId xmlns:p14="http://schemas.microsoft.com/office/powerpoint/2010/main" val="3830264578"/>
              </p:ext>
            </p:extLst>
          </p:nvPr>
        </p:nvGraphicFramePr>
        <p:xfrm>
          <a:off x="1203595" y="1885255"/>
          <a:ext cx="10534650" cy="4148369"/>
        </p:xfrm>
        <a:graphic>
          <a:graphicData uri="http://schemas.openxmlformats.org/drawingml/2006/table">
            <a:tbl>
              <a:tblPr firstRow="1" firstCol="1" bandRow="1">
                <a:tableStyleId>{5C22544A-7EE6-4342-B048-85BDC9FD1C3A}</a:tableStyleId>
              </a:tblPr>
              <a:tblGrid>
                <a:gridCol w="808841">
                  <a:extLst>
                    <a:ext uri="{9D8B030D-6E8A-4147-A177-3AD203B41FA5}">
                      <a16:colId xmlns="" xmlns:a16="http://schemas.microsoft.com/office/drawing/2014/main" val="2422585278"/>
                    </a:ext>
                  </a:extLst>
                </a:gridCol>
                <a:gridCol w="1610324">
                  <a:extLst>
                    <a:ext uri="{9D8B030D-6E8A-4147-A177-3AD203B41FA5}">
                      <a16:colId xmlns="" xmlns:a16="http://schemas.microsoft.com/office/drawing/2014/main" val="1403931006"/>
                    </a:ext>
                  </a:extLst>
                </a:gridCol>
                <a:gridCol w="8115485">
                  <a:extLst>
                    <a:ext uri="{9D8B030D-6E8A-4147-A177-3AD203B41FA5}">
                      <a16:colId xmlns="" xmlns:a16="http://schemas.microsoft.com/office/drawing/2014/main" val="2036421725"/>
                    </a:ext>
                  </a:extLst>
                </a:gridCol>
              </a:tblGrid>
              <a:tr h="189216">
                <a:tc>
                  <a:txBody>
                    <a:bodyPr/>
                    <a:lstStyle/>
                    <a:p>
                      <a:pPr algn="ctr">
                        <a:lnSpc>
                          <a:spcPct val="107000"/>
                        </a:lnSpc>
                        <a:spcAft>
                          <a:spcPts val="800"/>
                        </a:spcAft>
                      </a:pPr>
                      <a:r>
                        <a:rPr lang="es-EC" sz="1400" dirty="0" smtClean="0">
                          <a:effectLst/>
                          <a:latin typeface="+mn-lt"/>
                          <a:ea typeface="Calibri" panose="020F0502020204030204" pitchFamily="34" charset="0"/>
                          <a:cs typeface="Times New Roman" panose="02020603050405020304" pitchFamily="18" charset="0"/>
                        </a:rPr>
                        <a:t>NO.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400" dirty="0" smtClean="0">
                          <a:effectLst/>
                          <a:latin typeface="+mn-lt"/>
                        </a:rPr>
                        <a:t>FECHA</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nSpc>
                          <a:spcPct val="107000"/>
                        </a:lnSpc>
                        <a:spcAft>
                          <a:spcPts val="800"/>
                        </a:spcAft>
                      </a:pPr>
                      <a:r>
                        <a:rPr lang="es-ES" sz="1400" dirty="0" smtClean="0">
                          <a:effectLst/>
                          <a:latin typeface="+mn-lt"/>
                        </a:rPr>
                        <a:t>ASUNTO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3742317">
                <a:tc>
                  <a:txBody>
                    <a:bodyPr/>
                    <a:lstStyle/>
                    <a:p>
                      <a:pPr algn="ctr">
                        <a:lnSpc>
                          <a:spcPct val="107000"/>
                        </a:lnSpc>
                        <a:spcAft>
                          <a:spcPts val="800"/>
                        </a:spcAft>
                      </a:pPr>
                      <a:r>
                        <a:rPr lang="es-EC" sz="2300" dirty="0" smtClean="0">
                          <a:effectLst/>
                          <a:latin typeface="+mn-lt"/>
                          <a:ea typeface="Calibri" panose="020F0502020204030204" pitchFamily="34" charset="0"/>
                          <a:cs typeface="Times New Roman" panose="02020603050405020304" pitchFamily="18" charset="0"/>
                        </a:rPr>
                        <a:t>15</a:t>
                      </a:r>
                      <a:endParaRPr lang="es-EC" sz="23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2000" dirty="0" smtClean="0">
                          <a:effectLst/>
                          <a:latin typeface="+mn-lt"/>
                          <a:ea typeface="Calibri" panose="020F0502020204030204" pitchFamily="34" charset="0"/>
                          <a:cs typeface="Times New Roman" panose="02020603050405020304" pitchFamily="18" charset="0"/>
                        </a:rPr>
                        <a:t>17/10/2024</a:t>
                      </a:r>
                      <a:endParaRPr lang="es-EC" sz="20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285750" lvl="0" indent="-285750" algn="just">
                        <a:lnSpc>
                          <a:spcPct val="107000"/>
                        </a:lnSpc>
                        <a:spcAft>
                          <a:spcPts val="800"/>
                        </a:spcAft>
                        <a:buFont typeface="Wingdings" panose="05000000000000000000" pitchFamily="2" charset="2"/>
                        <a:buChar char="Ø"/>
                      </a:pPr>
                      <a:r>
                        <a:rPr lang="es-ES" sz="2300" kern="1200" dirty="0" smtClean="0">
                          <a:solidFill>
                            <a:schemeClr val="dk1"/>
                          </a:solidFill>
                          <a:effectLst/>
                          <a:latin typeface="+mn-lt"/>
                          <a:ea typeface="+mn-ea"/>
                          <a:cs typeface="+mn-cs"/>
                        </a:rPr>
                        <a:t>ANÁLISIS Y APROBACIÓN PARA LA EJECUCIÓN DEL PROYECTO DENOMINADO “FORTALECIMIENTO DE LAS ORGANIZACIONES AGROPRODUCTIVAS DE LA PARROQUIA AHUANO, MARGEN DERECHO Y MARGEN IZQUIERDO A TRAVÉS DE LA ENTREGA DE UTENSILIOS DE COCINA, A FIN DE GARANTIZAR LA SALUD INTEGRAL Y EL DESARROLLO SOCIO ECONÓMICO DE SUS MIEMBROS. PRIMERA FASE”.</a:t>
                      </a:r>
                      <a:endParaRPr lang="es-EC" sz="23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3258816504"/>
                  </a:ext>
                </a:extLst>
              </a:tr>
              <a:tr h="195994">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6" name="Marcador de contenido 2">
            <a:extLst>
              <a:ext uri="{FF2B5EF4-FFF2-40B4-BE49-F238E27FC236}">
                <a16:creationId xmlns="" xmlns:a16="http://schemas.microsoft.com/office/drawing/2014/main" id="{D8E580B9-B933-4A32-9D95-FD4F993BFF4E}"/>
              </a:ext>
            </a:extLst>
          </p:cNvPr>
          <p:cNvSpPr txBox="1">
            <a:spLocks/>
          </p:cNvSpPr>
          <p:nvPr/>
        </p:nvSpPr>
        <p:spPr>
          <a:xfrm>
            <a:off x="2093849" y="606703"/>
            <a:ext cx="8320037" cy="892706"/>
          </a:xfrm>
          <a:prstGeom prst="rect">
            <a:avLst/>
          </a:prstGeom>
          <a:solidFill>
            <a:schemeClr val="accent6">
              <a:lumMod val="60000"/>
              <a:lumOff val="4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 indent="0" algn="ctr">
              <a:lnSpc>
                <a:spcPct val="150000"/>
              </a:lnSpc>
              <a:buFont typeface="Wingdings 3" charset="2"/>
              <a:buNone/>
            </a:pPr>
            <a:r>
              <a:rPr lang="es-EC" b="1" dirty="0" smtClean="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25472046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graphicFrame>
        <p:nvGraphicFramePr>
          <p:cNvPr id="5" name="Tabla 4">
            <a:extLst>
              <a:ext uri="{FF2B5EF4-FFF2-40B4-BE49-F238E27FC236}">
                <a16:creationId xmlns="" xmlns:a16="http://schemas.microsoft.com/office/drawing/2014/main" id="{6A23B5BF-79A8-534C-0F97-AA029A702321}"/>
              </a:ext>
            </a:extLst>
          </p:cNvPr>
          <p:cNvGraphicFramePr>
            <a:graphicFrameLocks noGrp="1"/>
          </p:cNvGraphicFramePr>
          <p:nvPr>
            <p:extLst>
              <p:ext uri="{D42A27DB-BD31-4B8C-83A1-F6EECF244321}">
                <p14:modId xmlns:p14="http://schemas.microsoft.com/office/powerpoint/2010/main" val="1653227187"/>
              </p:ext>
            </p:extLst>
          </p:nvPr>
        </p:nvGraphicFramePr>
        <p:xfrm>
          <a:off x="1203595" y="1885255"/>
          <a:ext cx="10534650" cy="4449191"/>
        </p:xfrm>
        <a:graphic>
          <a:graphicData uri="http://schemas.openxmlformats.org/drawingml/2006/table">
            <a:tbl>
              <a:tblPr firstRow="1" firstCol="1" bandRow="1">
                <a:tableStyleId>{5C22544A-7EE6-4342-B048-85BDC9FD1C3A}</a:tableStyleId>
              </a:tblPr>
              <a:tblGrid>
                <a:gridCol w="808841">
                  <a:extLst>
                    <a:ext uri="{9D8B030D-6E8A-4147-A177-3AD203B41FA5}">
                      <a16:colId xmlns="" xmlns:a16="http://schemas.microsoft.com/office/drawing/2014/main" val="2422585278"/>
                    </a:ext>
                  </a:extLst>
                </a:gridCol>
                <a:gridCol w="1610324">
                  <a:extLst>
                    <a:ext uri="{9D8B030D-6E8A-4147-A177-3AD203B41FA5}">
                      <a16:colId xmlns="" xmlns:a16="http://schemas.microsoft.com/office/drawing/2014/main" val="1403931006"/>
                    </a:ext>
                  </a:extLst>
                </a:gridCol>
                <a:gridCol w="8115485">
                  <a:extLst>
                    <a:ext uri="{9D8B030D-6E8A-4147-A177-3AD203B41FA5}">
                      <a16:colId xmlns="" xmlns:a16="http://schemas.microsoft.com/office/drawing/2014/main" val="2036421725"/>
                    </a:ext>
                  </a:extLst>
                </a:gridCol>
              </a:tblGrid>
              <a:tr h="248295">
                <a:tc>
                  <a:txBody>
                    <a:bodyPr/>
                    <a:lstStyle/>
                    <a:p>
                      <a:pPr algn="ctr">
                        <a:lnSpc>
                          <a:spcPct val="107000"/>
                        </a:lnSpc>
                        <a:spcAft>
                          <a:spcPts val="800"/>
                        </a:spcAft>
                      </a:pPr>
                      <a:r>
                        <a:rPr lang="es-EC" sz="1400" dirty="0">
                          <a:effectLst/>
                          <a:latin typeface="+mn-lt"/>
                          <a:ea typeface="Calibri" panose="020F0502020204030204" pitchFamily="34" charset="0"/>
                          <a:cs typeface="Times New Roman" panose="02020603050405020304" pitchFamily="18" charset="0"/>
                        </a:rPr>
                        <a:t>No.</a:t>
                      </a:r>
                    </a:p>
                  </a:txBody>
                  <a:tcPr marL="42336" marR="42336" marT="0" marB="0"/>
                </a:tc>
                <a:tc>
                  <a:txBody>
                    <a:bodyPr/>
                    <a:lstStyle/>
                    <a:p>
                      <a:pPr algn="ctr">
                        <a:lnSpc>
                          <a:spcPct val="107000"/>
                        </a:lnSpc>
                        <a:spcAft>
                          <a:spcPts val="800"/>
                        </a:spcAft>
                      </a:pPr>
                      <a:r>
                        <a:rPr lang="es-ES" sz="1400" dirty="0">
                          <a:effectLst/>
                          <a:latin typeface="+mn-lt"/>
                        </a:rPr>
                        <a:t>FECHA</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S" sz="1400" dirty="0">
                          <a:effectLst/>
                          <a:latin typeface="+mn-lt"/>
                        </a:rPr>
                        <a:t>ASUNTO</a:t>
                      </a: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146581043"/>
                  </a:ext>
                </a:extLst>
              </a:tr>
              <a:tr h="2668723">
                <a:tc>
                  <a:txBody>
                    <a:bodyPr/>
                    <a:lstStyle/>
                    <a:p>
                      <a:pPr algn="ctr">
                        <a:lnSpc>
                          <a:spcPct val="107000"/>
                        </a:lnSpc>
                        <a:spcAft>
                          <a:spcPts val="800"/>
                        </a:spcAft>
                      </a:pPr>
                      <a:r>
                        <a:rPr lang="es-EC" sz="2200" dirty="0" smtClean="0">
                          <a:effectLst/>
                          <a:latin typeface="+mn-lt"/>
                          <a:ea typeface="Calibri" panose="020F0502020204030204" pitchFamily="34" charset="0"/>
                          <a:cs typeface="Times New Roman" panose="02020603050405020304" pitchFamily="18" charset="0"/>
                        </a:rPr>
                        <a:t>18</a:t>
                      </a:r>
                      <a:endParaRPr lang="es-EC" sz="22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2200" dirty="0" smtClean="0">
                          <a:effectLst/>
                          <a:latin typeface="+mn-lt"/>
                          <a:ea typeface="Calibri" panose="020F0502020204030204" pitchFamily="34" charset="0"/>
                          <a:cs typeface="Times New Roman" panose="02020603050405020304" pitchFamily="18" charset="0"/>
                        </a:rPr>
                        <a:t>22/11/2024</a:t>
                      </a:r>
                      <a:endParaRPr lang="es-EC" sz="22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285750" marR="0" lvl="0" indent="-285750" algn="just"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lang="es-ES" sz="2200" kern="1200" dirty="0" smtClean="0">
                          <a:solidFill>
                            <a:schemeClr val="dk1"/>
                          </a:solidFill>
                          <a:effectLst/>
                          <a:latin typeface="+mn-lt"/>
                          <a:ea typeface="+mn-ea"/>
                          <a:cs typeface="+mn-cs"/>
                        </a:rPr>
                        <a:t>APROBAR Y AUTORIZAR POR PARTE DEL EJECUTIVO LA INCLUSIÓN DEL PROYECTO “FORTALECIMIENTO AL SECTOR DEL TURISMO, MEDIANTE LA ADQUISICIÓN Y COLOCACIÓN DE SEÑALETICAS EN LOS SITIOS TURÍSTICOS DE LA PARROQUIA DE AHUANO, CANTÓN TENA, PROVINCIA DE NAPO”, EN EL PAC 2024 Y LA REFORMA PRESUPUESTARIA PARA LA EJECUCIÓN DEL MISMO.</a:t>
                      </a:r>
                    </a:p>
                    <a:p>
                      <a:pPr marL="0" marR="0" lvl="0" indent="0" algn="just" defTabSz="914400" rtl="0" eaLnBrk="1" fontAlgn="auto" latinLnBrk="0" hangingPunct="1">
                        <a:lnSpc>
                          <a:spcPct val="107000"/>
                        </a:lnSpc>
                        <a:spcBef>
                          <a:spcPts val="0"/>
                        </a:spcBef>
                        <a:spcAft>
                          <a:spcPts val="0"/>
                        </a:spcAft>
                        <a:buClrTx/>
                        <a:buSzTx/>
                        <a:buFont typeface="Wingdings" panose="05000000000000000000" pitchFamily="2" charset="2"/>
                        <a:buNone/>
                        <a:tabLst/>
                        <a:defRPr/>
                      </a:pPr>
                      <a:endParaRPr lang="es-EC" sz="2200" kern="1200" dirty="0">
                        <a:solidFill>
                          <a:schemeClr val="dk1"/>
                        </a:solidFill>
                        <a:effectLst/>
                        <a:latin typeface="+mn-lt"/>
                        <a:ea typeface="+mn-ea"/>
                        <a:cs typeface="+mn-cs"/>
                      </a:endParaRPr>
                    </a:p>
                  </a:txBody>
                  <a:tcPr marL="42336" marR="42336" marT="0" marB="0"/>
                </a:tc>
                <a:extLst>
                  <a:ext uri="{0D108BD9-81ED-4DB2-BD59-A6C34878D82A}">
                    <a16:rowId xmlns="" xmlns:a16="http://schemas.microsoft.com/office/drawing/2014/main" val="1405251393"/>
                  </a:ext>
                </a:extLst>
              </a:tr>
              <a:tr h="1126711">
                <a:tc>
                  <a:txBody>
                    <a:bodyPr/>
                    <a:lstStyle/>
                    <a:p>
                      <a:pPr algn="ctr">
                        <a:lnSpc>
                          <a:spcPct val="107000"/>
                        </a:lnSpc>
                        <a:spcAft>
                          <a:spcPts val="800"/>
                        </a:spcAft>
                      </a:pPr>
                      <a:r>
                        <a:rPr lang="es-EC" sz="2200" dirty="0" smtClean="0">
                          <a:effectLst/>
                          <a:latin typeface="+mn-lt"/>
                          <a:ea typeface="Calibri" panose="020F0502020204030204" pitchFamily="34" charset="0"/>
                          <a:cs typeface="Times New Roman" panose="02020603050405020304" pitchFamily="18" charset="0"/>
                        </a:rPr>
                        <a:t>20</a:t>
                      </a:r>
                      <a:endParaRPr lang="es-EC" sz="22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algn="ctr">
                        <a:lnSpc>
                          <a:spcPct val="107000"/>
                        </a:lnSpc>
                        <a:spcAft>
                          <a:spcPts val="800"/>
                        </a:spcAft>
                      </a:pPr>
                      <a:r>
                        <a:rPr lang="es-EC" sz="2200" dirty="0" smtClean="0">
                          <a:effectLst/>
                          <a:latin typeface="+mn-lt"/>
                          <a:ea typeface="Calibri" panose="020F0502020204030204" pitchFamily="34" charset="0"/>
                          <a:cs typeface="Times New Roman" panose="02020603050405020304" pitchFamily="18" charset="0"/>
                        </a:rPr>
                        <a:t>26/12/2024</a:t>
                      </a:r>
                      <a:endParaRPr lang="es-EC" sz="2200" dirty="0">
                        <a:effectLst/>
                        <a:latin typeface="+mn-lt"/>
                        <a:ea typeface="Calibri" panose="020F0502020204030204" pitchFamily="34" charset="0"/>
                        <a:cs typeface="Times New Roman" panose="02020603050405020304" pitchFamily="18" charset="0"/>
                      </a:endParaRPr>
                    </a:p>
                  </a:txBody>
                  <a:tcPr marL="42336" marR="42336" marT="0" marB="0"/>
                </a:tc>
                <a:tc>
                  <a:txBody>
                    <a:bodyPr/>
                    <a:lstStyle/>
                    <a:p>
                      <a:pPr marL="342900" lvl="0" indent="-342900" algn="just">
                        <a:lnSpc>
                          <a:spcPct val="107000"/>
                        </a:lnSpc>
                        <a:spcAft>
                          <a:spcPts val="800"/>
                        </a:spcAft>
                        <a:buFont typeface="Wingdings" panose="05000000000000000000" pitchFamily="2" charset="2"/>
                        <a:buChar char=""/>
                      </a:pPr>
                      <a:r>
                        <a:rPr lang="es-ES" sz="2200" kern="1200" dirty="0" smtClean="0">
                          <a:solidFill>
                            <a:schemeClr val="dk1"/>
                          </a:solidFill>
                          <a:effectLst/>
                          <a:latin typeface="+mn-lt"/>
                          <a:ea typeface="+mn-ea"/>
                          <a:cs typeface="+mn-cs"/>
                        </a:rPr>
                        <a:t>ANÁLISIS Y APROBACIÓN DE LA DELIMITACIÓN Y NOMENCLATURA DE LAS CALLES DE LOS BARRIOS DE LA ZONA URBANA DE LA PARROQUIA DE AHUANO.</a:t>
                      </a:r>
                      <a:endParaRPr lang="es-ES" sz="2200" kern="1200" dirty="0">
                        <a:solidFill>
                          <a:schemeClr val="dk1"/>
                        </a:solidFill>
                        <a:effectLst/>
                        <a:latin typeface="+mn-lt"/>
                        <a:ea typeface="+mn-ea"/>
                        <a:cs typeface="+mn-cs"/>
                      </a:endParaRPr>
                    </a:p>
                  </a:txBody>
                  <a:tcPr marL="42336" marR="42336" marT="0" marB="0"/>
                </a:tc>
                <a:extLst>
                  <a:ext uri="{0D108BD9-81ED-4DB2-BD59-A6C34878D82A}">
                    <a16:rowId xmlns="" xmlns:a16="http://schemas.microsoft.com/office/drawing/2014/main" val="2562168985"/>
                  </a:ext>
                </a:extLst>
              </a:tr>
              <a:tr h="231671">
                <a:tc gridSpan="3">
                  <a:txBody>
                    <a:bodyPr/>
                    <a:lstStyle/>
                    <a:p>
                      <a:pPr>
                        <a:lnSpc>
                          <a:spcPct val="107000"/>
                        </a:lnSpc>
                        <a:spcAft>
                          <a:spcPts val="800"/>
                        </a:spcAft>
                      </a:pPr>
                      <a:endParaRPr lang="es-EC" sz="12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a:lnSpc>
                          <a:spcPct val="107000"/>
                        </a:lnSpc>
                        <a:spcAft>
                          <a:spcPts val="800"/>
                        </a:spcAft>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tc hMerge="1">
                  <a:txBody>
                    <a:bodyPr/>
                    <a:lstStyle/>
                    <a:p>
                      <a:pPr marL="0" lvl="0" indent="0">
                        <a:lnSpc>
                          <a:spcPct val="107000"/>
                        </a:lnSpc>
                        <a:spcAft>
                          <a:spcPts val="800"/>
                        </a:spcAft>
                        <a:buFont typeface="Wingdings" panose="05000000000000000000" pitchFamily="2" charset="2"/>
                        <a:buNone/>
                      </a:pPr>
                      <a:endParaRPr lang="es-EC" sz="1400" dirty="0">
                        <a:effectLst/>
                        <a:latin typeface="+mn-lt"/>
                        <a:ea typeface="Calibri" panose="020F0502020204030204" pitchFamily="34" charset="0"/>
                        <a:cs typeface="Times New Roman" panose="02020603050405020304" pitchFamily="18" charset="0"/>
                      </a:endParaRPr>
                    </a:p>
                  </a:txBody>
                  <a:tcPr marL="42336" marR="42336" marT="0" marB="0"/>
                </a:tc>
                <a:extLst>
                  <a:ext uri="{0D108BD9-81ED-4DB2-BD59-A6C34878D82A}">
                    <a16:rowId xmlns="" xmlns:a16="http://schemas.microsoft.com/office/drawing/2014/main" val="1447842112"/>
                  </a:ext>
                </a:extLst>
              </a:tr>
            </a:tbl>
          </a:graphicData>
        </a:graphic>
      </p:graphicFrame>
      <p:sp>
        <p:nvSpPr>
          <p:cNvPr id="6" name="Marcador de contenido 2">
            <a:extLst>
              <a:ext uri="{FF2B5EF4-FFF2-40B4-BE49-F238E27FC236}">
                <a16:creationId xmlns="" xmlns:a16="http://schemas.microsoft.com/office/drawing/2014/main" id="{D8E580B9-B933-4A32-9D95-FD4F993BFF4E}"/>
              </a:ext>
            </a:extLst>
          </p:cNvPr>
          <p:cNvSpPr txBox="1">
            <a:spLocks/>
          </p:cNvSpPr>
          <p:nvPr/>
        </p:nvSpPr>
        <p:spPr>
          <a:xfrm>
            <a:off x="2093849" y="606703"/>
            <a:ext cx="8320037" cy="892706"/>
          </a:xfrm>
          <a:prstGeom prst="rect">
            <a:avLst/>
          </a:prstGeom>
          <a:solidFill>
            <a:schemeClr val="accent6">
              <a:lumMod val="60000"/>
              <a:lumOff val="4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45720" indent="0" algn="ctr">
              <a:lnSpc>
                <a:spcPct val="150000"/>
              </a:lnSpc>
              <a:buFont typeface="Wingdings 3" charset="2"/>
              <a:buNone/>
            </a:pPr>
            <a:r>
              <a:rPr lang="es-EC" b="1" dirty="0" smtClean="0">
                <a:solidFill>
                  <a:schemeClr val="tx1"/>
                </a:solidFill>
                <a:latin typeface="+mj-lt"/>
                <a:ea typeface="Calibri" panose="020F0502020204030204" pitchFamily="34" charset="0"/>
              </a:rPr>
              <a:t>SESIONES ORDINARIAS RELEVANTES EFECTUADAS POR EL PLENO DEL GAD PARROQUIAL</a:t>
            </a:r>
            <a:endParaRPr lang="es-EC" sz="1050" dirty="0">
              <a:solidFill>
                <a:schemeClr val="tx1"/>
              </a:solidFill>
              <a:latin typeface="+mj-lt"/>
            </a:endParaRPr>
          </a:p>
        </p:txBody>
      </p:sp>
    </p:spTree>
    <p:extLst>
      <p:ext uri="{BB962C8B-B14F-4D97-AF65-F5344CB8AC3E}">
        <p14:creationId xmlns:p14="http://schemas.microsoft.com/office/powerpoint/2010/main" val="116600758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Marcador de contenido 2">
            <a:extLst>
              <a:ext uri="{FF2B5EF4-FFF2-40B4-BE49-F238E27FC236}">
                <a16:creationId xmlns="" xmlns:a16="http://schemas.microsoft.com/office/drawing/2014/main" id="{D8E580B9-B933-4A32-9D95-FD4F993BFF4E}"/>
              </a:ext>
            </a:extLst>
          </p:cNvPr>
          <p:cNvSpPr>
            <a:spLocks noGrp="1"/>
          </p:cNvSpPr>
          <p:nvPr>
            <p:ph idx="1"/>
          </p:nvPr>
        </p:nvSpPr>
        <p:spPr>
          <a:xfrm>
            <a:off x="2301071" y="690288"/>
            <a:ext cx="7858930" cy="699241"/>
          </a:xfrm>
          <a:solidFill>
            <a:schemeClr val="accent6">
              <a:lumMod val="60000"/>
              <a:lumOff val="40000"/>
            </a:schemeClr>
          </a:solidFill>
        </p:spPr>
        <p:txBody>
          <a:bodyPr>
            <a:noAutofit/>
          </a:bodyPr>
          <a:lstStyle/>
          <a:p>
            <a:pPr marL="45720" indent="0" algn="ctr">
              <a:lnSpc>
                <a:spcPct val="150000"/>
              </a:lnSpc>
              <a:buNone/>
            </a:pPr>
            <a:r>
              <a:rPr lang="es-EC" sz="2800" b="1" dirty="0">
                <a:solidFill>
                  <a:schemeClr val="tx1"/>
                </a:solidFill>
                <a:latin typeface="+mj-lt"/>
                <a:ea typeface="Calibri" panose="020F0502020204030204" pitchFamily="34" charset="0"/>
              </a:rPr>
              <a:t>SESIONES EXTRAORDINARIAS</a:t>
            </a:r>
            <a:endParaRPr lang="es-EC" sz="2800" dirty="0">
              <a:solidFill>
                <a:schemeClr val="tx1"/>
              </a:solidFill>
              <a:effectLst/>
              <a:latin typeface="+mj-lt"/>
              <a:ea typeface="Times New Roman" panose="02020603050405020304" pitchFamily="18" charset="0"/>
            </a:endParaRPr>
          </a:p>
          <a:p>
            <a:pPr algn="ctr"/>
            <a:endParaRPr lang="es-EC" sz="1200" dirty="0">
              <a:solidFill>
                <a:schemeClr val="bg1"/>
              </a:solidFill>
            </a:endParaRPr>
          </a:p>
        </p:txBody>
      </p:sp>
      <p:pic>
        <p:nvPicPr>
          <p:cNvPr id="4" name="Imagen 3">
            <a:extLst>
              <a:ext uri="{FF2B5EF4-FFF2-40B4-BE49-F238E27FC236}">
                <a16:creationId xmlns="" xmlns:a16="http://schemas.microsoft.com/office/drawing/2014/main" id="{17E83011-737B-4A6B-AC3E-8290BD87E1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
        <p:nvSpPr>
          <p:cNvPr id="6" name="CuadroTexto 5">
            <a:extLst>
              <a:ext uri="{FF2B5EF4-FFF2-40B4-BE49-F238E27FC236}">
                <a16:creationId xmlns="" xmlns:a16="http://schemas.microsoft.com/office/drawing/2014/main" id="{5DB27FED-4812-4F57-86A6-022C29671188}"/>
              </a:ext>
            </a:extLst>
          </p:cNvPr>
          <p:cNvSpPr txBox="1"/>
          <p:nvPr/>
        </p:nvSpPr>
        <p:spPr>
          <a:xfrm>
            <a:off x="984683" y="1866633"/>
            <a:ext cx="10296525" cy="4708981"/>
          </a:xfrm>
          <a:prstGeom prst="rect">
            <a:avLst/>
          </a:prstGeom>
          <a:noFill/>
        </p:spPr>
        <p:txBody>
          <a:bodyPr wrap="square">
            <a:spAutoFit/>
          </a:bodyPr>
          <a:lstStyle/>
          <a:p>
            <a:pPr marL="342900" indent="-342900" algn="just">
              <a:buFont typeface="Wingdings" panose="05000000000000000000" pitchFamily="2" charset="2"/>
              <a:buChar char="Ø"/>
            </a:pPr>
            <a:r>
              <a:rPr lang="es-ES" sz="2500" dirty="0" smtClean="0"/>
              <a:t>SESIÓN EXTRA ORDINARIA NO. 1 DE FECHA 15 DE ENERO DEL 2024: APROBACIÓN DEL PLAN ANUAL DE CONTRATACIÓN PAC AÑO 2024.</a:t>
            </a:r>
          </a:p>
          <a:p>
            <a:pPr marL="342900" indent="-342900" algn="just">
              <a:buFont typeface="Wingdings" panose="05000000000000000000" pitchFamily="2" charset="2"/>
              <a:buChar char="Ø"/>
            </a:pPr>
            <a:endParaRPr lang="es-ES" sz="2500" dirty="0" smtClean="0"/>
          </a:p>
          <a:p>
            <a:pPr marL="342900" indent="-342900" algn="just">
              <a:buFont typeface="Wingdings" panose="05000000000000000000" pitchFamily="2" charset="2"/>
              <a:buChar char="Ø"/>
            </a:pPr>
            <a:r>
              <a:rPr lang="es-ES" sz="2500" dirty="0" smtClean="0"/>
              <a:t>SESIÓN EXTRA ORDINARIA NO. 2 DE FECHA 05 DE MARZO DEL 2024: ANALIZAR Y RESOLVER LA EMERGENCIA DE SOCAVAMIENTO VÍA AHUANO – CAMPANA COCHA, SECTOR SAN VENANCIO SEGÚN EL INFORME EMITIDO POR LA SECRETARIA DE RIESGOS, CON EL FIN DE ACTUAR INMEDIATAMENTE ANTE SUCESO QUE HA PERJUDICADO A FAMILIAS, INFRAESTRUCTURA CIVIL, LA PRODUCCIÓN AGRÍCOLA Y PRODUCTIVA DE TODA LA PARROQUIA AHUANO.</a:t>
            </a:r>
            <a:endParaRPr lang="es-EC" sz="2500" dirty="0"/>
          </a:p>
        </p:txBody>
      </p:sp>
    </p:spTree>
    <p:extLst>
      <p:ext uri="{BB962C8B-B14F-4D97-AF65-F5344CB8AC3E}">
        <p14:creationId xmlns:p14="http://schemas.microsoft.com/office/powerpoint/2010/main" val="25515002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143000" y="431799"/>
            <a:ext cx="9875520" cy="1356360"/>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 </a:t>
            </a:r>
            <a:endParaRPr lang="es-EC" b="1" dirty="0">
              <a:solidFill>
                <a:schemeClr val="accent6"/>
              </a:solidFill>
            </a:endParaRPr>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2464617247"/>
              </p:ext>
            </p:extLst>
          </p:nvPr>
        </p:nvGraphicFramePr>
        <p:xfrm>
          <a:off x="1365792" y="1205322"/>
          <a:ext cx="10475225" cy="5444860"/>
        </p:xfrm>
        <a:graphic>
          <a:graphicData uri="http://schemas.openxmlformats.org/drawingml/2006/table">
            <a:tbl>
              <a:tblPr firstRow="1" bandRow="1">
                <a:tableStyleId>{5C22544A-7EE6-4342-B048-85BDC9FD1C3A}</a:tableStyleId>
              </a:tblPr>
              <a:tblGrid>
                <a:gridCol w="3495930">
                  <a:extLst>
                    <a:ext uri="{9D8B030D-6E8A-4147-A177-3AD203B41FA5}">
                      <a16:colId xmlns="" xmlns:a16="http://schemas.microsoft.com/office/drawing/2014/main" val="839234209"/>
                    </a:ext>
                  </a:extLst>
                </a:gridCol>
                <a:gridCol w="2129487">
                  <a:extLst>
                    <a:ext uri="{9D8B030D-6E8A-4147-A177-3AD203B41FA5}">
                      <a16:colId xmlns="" xmlns:a16="http://schemas.microsoft.com/office/drawing/2014/main" val="907603912"/>
                    </a:ext>
                  </a:extLst>
                </a:gridCol>
                <a:gridCol w="3224209">
                  <a:extLst>
                    <a:ext uri="{9D8B030D-6E8A-4147-A177-3AD203B41FA5}">
                      <a16:colId xmlns="" xmlns:a16="http://schemas.microsoft.com/office/drawing/2014/main" val="1705211138"/>
                    </a:ext>
                  </a:extLst>
                </a:gridCol>
                <a:gridCol w="1625599">
                  <a:extLst>
                    <a:ext uri="{9D8B030D-6E8A-4147-A177-3AD203B41FA5}">
                      <a16:colId xmlns="" xmlns:a16="http://schemas.microsoft.com/office/drawing/2014/main" val="4241598638"/>
                    </a:ext>
                  </a:extLst>
                </a:gridCol>
              </a:tblGrid>
              <a:tr h="594925">
                <a:tc>
                  <a:txBody>
                    <a:bodyPr/>
                    <a:lstStyle/>
                    <a:p>
                      <a:pPr algn="ctr"/>
                      <a:r>
                        <a:rPr lang="es-ES" sz="1600" dirty="0">
                          <a:latin typeface="Corbel" panose="020B0503020204020204" pitchFamily="34" charset="0"/>
                          <a:cs typeface="Arial" panose="020B0604020202020204" pitchFamily="34" charset="0"/>
                        </a:rPr>
                        <a:t>NOMBRE DEL CONVENIO</a:t>
                      </a:r>
                      <a:endParaRPr lang="es-EC" sz="1600" dirty="0">
                        <a:latin typeface="Corbel" panose="020B0503020204020204" pitchFamily="34" charset="0"/>
                        <a:cs typeface="Arial" panose="020B0604020202020204" pitchFamily="34" charset="0"/>
                      </a:endParaRPr>
                    </a:p>
                  </a:txBody>
                  <a:tcPr/>
                </a:tc>
                <a:tc>
                  <a:txBody>
                    <a:bodyPr/>
                    <a:lstStyle/>
                    <a:p>
                      <a:pPr algn="ctr"/>
                      <a:r>
                        <a:rPr lang="es-ES" sz="1600" dirty="0">
                          <a:latin typeface="Corbel" panose="020B0503020204020204" pitchFamily="34" charset="0"/>
                          <a:cs typeface="Arial" panose="020B0604020202020204" pitchFamily="34" charset="0"/>
                        </a:rPr>
                        <a:t>INSTITUCION </a:t>
                      </a:r>
                      <a:endParaRPr lang="es-EC" sz="1600" dirty="0">
                        <a:latin typeface="Corbel" panose="020B0503020204020204" pitchFamily="34" charset="0"/>
                        <a:cs typeface="Arial" panose="020B0604020202020204" pitchFamily="34" charset="0"/>
                      </a:endParaRPr>
                    </a:p>
                  </a:txBody>
                  <a:tcPr/>
                </a:tc>
                <a:tc>
                  <a:txBody>
                    <a:bodyPr/>
                    <a:lstStyle/>
                    <a:p>
                      <a:pPr algn="ctr"/>
                      <a:r>
                        <a:rPr lang="es-ES" sz="1600" dirty="0">
                          <a:latin typeface="Corbel" panose="020B0503020204020204" pitchFamily="34" charset="0"/>
                          <a:cs typeface="Arial" panose="020B0604020202020204" pitchFamily="34" charset="0"/>
                        </a:rPr>
                        <a:t>OBJETO DEL CONVENIO</a:t>
                      </a:r>
                      <a:endParaRPr lang="es-EC" sz="1600" dirty="0">
                        <a:latin typeface="Corbel" panose="020B0503020204020204" pitchFamily="34" charset="0"/>
                        <a:cs typeface="Arial" panose="020B0604020202020204" pitchFamily="34" charset="0"/>
                      </a:endParaRPr>
                    </a:p>
                  </a:txBody>
                  <a:tcPr/>
                </a:tc>
                <a:tc>
                  <a:txBody>
                    <a:bodyPr/>
                    <a:lstStyle/>
                    <a:p>
                      <a:pPr algn="ctr"/>
                      <a:r>
                        <a:rPr lang="es-ES" sz="1600" dirty="0">
                          <a:latin typeface="Corbel" panose="020B0503020204020204" pitchFamily="34" charset="0"/>
                          <a:cs typeface="Arial" panose="020B0604020202020204" pitchFamily="34" charset="0"/>
                        </a:rPr>
                        <a:t>APORTE ECONÓMICO</a:t>
                      </a:r>
                      <a:endParaRPr lang="es-EC" sz="1600" dirty="0">
                        <a:latin typeface="Corbel" panose="020B0503020204020204" pitchFamily="34" charset="0"/>
                        <a:cs typeface="Arial" panose="020B0604020202020204" pitchFamily="34" charset="0"/>
                      </a:endParaRPr>
                    </a:p>
                  </a:txBody>
                  <a:tcPr/>
                </a:tc>
                <a:extLst>
                  <a:ext uri="{0D108BD9-81ED-4DB2-BD59-A6C34878D82A}">
                    <a16:rowId xmlns="" xmlns:a16="http://schemas.microsoft.com/office/drawing/2014/main" val="3470730961"/>
                  </a:ext>
                </a:extLst>
              </a:tr>
              <a:tr h="4849935">
                <a:tc>
                  <a:txBody>
                    <a:bodyPr/>
                    <a:lstStyle/>
                    <a:p>
                      <a:pPr algn="just"/>
                      <a:r>
                        <a:rPr lang="es-EC" sz="1700" kern="1200" dirty="0" smtClean="0">
                          <a:solidFill>
                            <a:schemeClr val="dk1"/>
                          </a:solidFill>
                          <a:effectLst/>
                          <a:latin typeface="+mj-lt"/>
                          <a:ea typeface="+mn-ea"/>
                          <a:cs typeface="+mn-cs"/>
                        </a:rPr>
                        <a:t>CONVENIO DE COOPERACIÓN INTERINSTITUCIONAL Y TRANSFERENCIA DE RECURSOS ECONÓMICOS EN EL MARCO DEL PROYECTO </a:t>
                      </a:r>
                      <a:r>
                        <a:rPr lang="es-EC" sz="1700" b="1" kern="1200" dirty="0" smtClean="0">
                          <a:solidFill>
                            <a:schemeClr val="dk1"/>
                          </a:solidFill>
                          <a:effectLst/>
                          <a:latin typeface="+mj-lt"/>
                          <a:ea typeface="+mn-ea"/>
                          <a:cs typeface="+mn-cs"/>
                        </a:rPr>
                        <a:t>“FORTALECIMIENTO, PROMOCION Y FOMENTO TURISTICO, PRODUCTIVO DE LAS MANIFESTACIONES CULTURALES A TRAVÉS DE LA EXHIBICION DE LA GASTRONOMÍA TÍPICA Y EXPOSICIÓN DEL ARTE CULTURAL A FIN DE GARANTIZAR LA REACTIVACIÓN ECONÓMICA Y EL DESARROLLO LOCAL EN LA PARROQUIA AHUANO 2024”.</a:t>
                      </a:r>
                      <a:endParaRPr lang="es-EC" sz="1700" b="1" dirty="0">
                        <a:latin typeface="+mj-lt"/>
                        <a:cs typeface="Times New Roman" panose="02020603050405020304" pitchFamily="18" charset="0"/>
                      </a:endParaRPr>
                    </a:p>
                  </a:txBody>
                  <a:tcPr/>
                </a:tc>
                <a:tc>
                  <a:txBody>
                    <a:bodyPr/>
                    <a:lstStyle/>
                    <a:p>
                      <a:pPr algn="just"/>
                      <a:r>
                        <a:rPr lang="es-ES" sz="1700" dirty="0" smtClean="0">
                          <a:latin typeface="+mj-lt"/>
                          <a:cs typeface="Times New Roman" panose="02020603050405020304" pitchFamily="18" charset="0"/>
                        </a:rPr>
                        <a:t>GOBIERNO AUTÓNOMO DESCENTRALIZADO MUNICIPAL DE TENA </a:t>
                      </a:r>
                      <a:endParaRPr lang="es-EC" sz="1700" dirty="0">
                        <a:latin typeface="+mj-lt"/>
                        <a:cs typeface="Times New Roman" panose="02020603050405020304" pitchFamily="18" charset="0"/>
                      </a:endParaRPr>
                    </a:p>
                  </a:txBody>
                  <a:tcPr/>
                </a:tc>
                <a:tc>
                  <a:txBody>
                    <a:bodyPr/>
                    <a:lstStyle/>
                    <a:p>
                      <a:pPr marL="0" indent="0">
                        <a:buFont typeface="Arial" panose="020B0604020202020204" pitchFamily="34" charset="0"/>
                        <a:buNone/>
                      </a:pPr>
                      <a:r>
                        <a:rPr lang="es-EC" sz="2000" kern="1200" dirty="0" smtClean="0">
                          <a:solidFill>
                            <a:schemeClr val="dk1"/>
                          </a:solidFill>
                          <a:effectLst/>
                          <a:latin typeface="+mj-lt"/>
                          <a:ea typeface="+mn-ea"/>
                          <a:cs typeface="+mn-cs"/>
                        </a:rPr>
                        <a:t>LAS PARTES SUSCRIBEN EL PRESENTE CONVENIO DE COOPERACIÓN INTERINSTITUCIONAL Y TRANSFERENCIA DE RECURSOS ECONÓMICOS, CON EL FIN DE REALIZAR ACCIONES PARA EL FOMENTO DE ACTIVIDADES CULTURALES, TURÍSTICAS DEPORTIVAS Y RECREATIVAS</a:t>
                      </a:r>
                      <a:endParaRPr lang="es-EC" sz="2000" dirty="0">
                        <a:latin typeface="+mj-lt"/>
                        <a:cs typeface="Times New Roman" panose="02020603050405020304" pitchFamily="18" charset="0"/>
                      </a:endParaRPr>
                    </a:p>
                  </a:txBody>
                  <a:tcPr/>
                </a:tc>
                <a:tc>
                  <a:txBody>
                    <a:bodyPr/>
                    <a:lstStyle/>
                    <a:p>
                      <a:pPr algn="just"/>
                      <a:r>
                        <a:rPr lang="es-EC" sz="1700" b="1" dirty="0" smtClean="0">
                          <a:latin typeface="+mj-lt"/>
                          <a:cs typeface="Times New Roman" panose="02020603050405020304" pitchFamily="18" charset="0"/>
                        </a:rPr>
                        <a:t>GOBIERNO AUTÓNOMO DESCENTRALIZADO MUNICIPAL DE TENA: </a:t>
                      </a:r>
                      <a:r>
                        <a:rPr lang="es-EC" sz="1700" dirty="0" smtClean="0">
                          <a:latin typeface="+mj-lt"/>
                          <a:cs typeface="Times New Roman" panose="02020603050405020304" pitchFamily="18" charset="0"/>
                        </a:rPr>
                        <a:t>USD 39,490.00</a:t>
                      </a:r>
                    </a:p>
                    <a:p>
                      <a:pPr algn="just"/>
                      <a:endParaRPr lang="es-EC" sz="1700" dirty="0" smtClean="0">
                        <a:latin typeface="+mj-lt"/>
                        <a:cs typeface="Times New Roman" panose="02020603050405020304" pitchFamily="18" charset="0"/>
                      </a:endParaRPr>
                    </a:p>
                    <a:p>
                      <a:pPr algn="just"/>
                      <a:r>
                        <a:rPr lang="es-EC" sz="1700" b="1" dirty="0" smtClean="0">
                          <a:latin typeface="+mj-lt"/>
                          <a:cs typeface="Times New Roman" panose="02020603050405020304" pitchFamily="18" charset="0"/>
                        </a:rPr>
                        <a:t>GOBIERNO AUTÓNOMO DESCENTRALIZADO PARROQUIAL RURAL DE AHUANO: </a:t>
                      </a:r>
                      <a:r>
                        <a:rPr lang="es-EC" sz="1700" dirty="0" smtClean="0">
                          <a:latin typeface="+mj-lt"/>
                          <a:cs typeface="Times New Roman" panose="02020603050405020304" pitchFamily="18" charset="0"/>
                        </a:rPr>
                        <a:t>USD 5,547.75</a:t>
                      </a:r>
                      <a:endParaRPr lang="es-EC" sz="170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21513514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143001" y="313136"/>
            <a:ext cx="9875520" cy="1356360"/>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 </a:t>
            </a:r>
            <a:endParaRPr lang="es-EC" b="1" dirty="0">
              <a:ln w="6600">
                <a:solidFill>
                  <a:schemeClr val="accent6"/>
                </a:solidFill>
                <a:prstDash val="solid"/>
              </a:ln>
              <a:solidFill>
                <a:schemeClr val="accent6"/>
              </a:solidFill>
              <a:effectLst>
                <a:outerShdw dist="38100" dir="2700000" algn="tl" rotWithShape="0">
                  <a:schemeClr val="accent2"/>
                </a:outerShdw>
              </a:effectLst>
            </a:endParaRPr>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3494774288"/>
              </p:ext>
            </p:extLst>
          </p:nvPr>
        </p:nvGraphicFramePr>
        <p:xfrm>
          <a:off x="1365793" y="1196681"/>
          <a:ext cx="10354310" cy="5399927"/>
        </p:xfrm>
        <a:graphic>
          <a:graphicData uri="http://schemas.openxmlformats.org/drawingml/2006/table">
            <a:tbl>
              <a:tblPr firstRow="1" bandRow="1">
                <a:tableStyleId>{5C22544A-7EE6-4342-B048-85BDC9FD1C3A}</a:tableStyleId>
              </a:tblPr>
              <a:tblGrid>
                <a:gridCol w="2591524">
                  <a:extLst>
                    <a:ext uri="{9D8B030D-6E8A-4147-A177-3AD203B41FA5}">
                      <a16:colId xmlns="" xmlns:a16="http://schemas.microsoft.com/office/drawing/2014/main" val="839234209"/>
                    </a:ext>
                  </a:extLst>
                </a:gridCol>
                <a:gridCol w="2479604">
                  <a:extLst>
                    <a:ext uri="{9D8B030D-6E8A-4147-A177-3AD203B41FA5}">
                      <a16:colId xmlns="" xmlns:a16="http://schemas.microsoft.com/office/drawing/2014/main" val="907603912"/>
                    </a:ext>
                  </a:extLst>
                </a:gridCol>
                <a:gridCol w="3625573">
                  <a:extLst>
                    <a:ext uri="{9D8B030D-6E8A-4147-A177-3AD203B41FA5}">
                      <a16:colId xmlns="" xmlns:a16="http://schemas.microsoft.com/office/drawing/2014/main" val="1705211138"/>
                    </a:ext>
                  </a:extLst>
                </a:gridCol>
                <a:gridCol w="1657609">
                  <a:extLst>
                    <a:ext uri="{9D8B030D-6E8A-4147-A177-3AD203B41FA5}">
                      <a16:colId xmlns="" xmlns:a16="http://schemas.microsoft.com/office/drawing/2014/main" val="4241598638"/>
                    </a:ext>
                  </a:extLst>
                </a:gridCol>
              </a:tblGrid>
              <a:tr h="514114">
                <a:tc>
                  <a:txBody>
                    <a:bodyPr/>
                    <a:lstStyle/>
                    <a:p>
                      <a:pPr algn="ctr"/>
                      <a:r>
                        <a:rPr lang="es-ES" sz="1600" dirty="0" smtClean="0">
                          <a:latin typeface="+mj-lt"/>
                          <a:cs typeface="Arial" panose="020B0604020202020204" pitchFamily="34" charset="0"/>
                        </a:rPr>
                        <a:t>NOMBRE</a:t>
                      </a:r>
                      <a:r>
                        <a:rPr lang="es-ES" sz="1600" baseline="0" dirty="0" smtClean="0">
                          <a:latin typeface="+mj-lt"/>
                          <a:cs typeface="Arial" panose="020B0604020202020204" pitchFamily="34" charset="0"/>
                        </a:rPr>
                        <a:t> DEL CONVENIO</a:t>
                      </a:r>
                      <a:endParaRPr lang="es-ES" sz="1600" dirty="0">
                        <a:latin typeface="+mj-lt"/>
                        <a:cs typeface="Arial" panose="020B0604020202020204" pitchFamily="34" charset="0"/>
                      </a:endParaRPr>
                    </a:p>
                  </a:txBody>
                  <a:tcPr/>
                </a:tc>
                <a:tc>
                  <a:txBody>
                    <a:bodyPr/>
                    <a:lstStyle/>
                    <a:p>
                      <a:pPr algn="ctr"/>
                      <a:r>
                        <a:rPr lang="es-ES" sz="1600" dirty="0">
                          <a:latin typeface="+mj-lt"/>
                          <a:cs typeface="Arial" panose="020B0604020202020204" pitchFamily="34" charset="0"/>
                        </a:rPr>
                        <a:t>INSTITUCION </a:t>
                      </a:r>
                      <a:endParaRPr lang="es-EC" sz="1600" dirty="0">
                        <a:latin typeface="+mj-lt"/>
                        <a:cs typeface="Arial" panose="020B0604020202020204" pitchFamily="34" charset="0"/>
                      </a:endParaRPr>
                    </a:p>
                  </a:txBody>
                  <a:tcPr/>
                </a:tc>
                <a:tc>
                  <a:txBody>
                    <a:bodyPr/>
                    <a:lstStyle/>
                    <a:p>
                      <a:pPr algn="ctr"/>
                      <a:r>
                        <a:rPr lang="es-ES" sz="1600" dirty="0">
                          <a:latin typeface="+mj-lt"/>
                          <a:cs typeface="Arial" panose="020B0604020202020204" pitchFamily="34" charset="0"/>
                        </a:rPr>
                        <a:t>OBJETO DEL CONVENIO</a:t>
                      </a:r>
                      <a:endParaRPr lang="es-EC" sz="1600" dirty="0">
                        <a:latin typeface="+mj-lt"/>
                        <a:cs typeface="Arial" panose="020B0604020202020204" pitchFamily="34" charset="0"/>
                      </a:endParaRPr>
                    </a:p>
                  </a:txBody>
                  <a:tcPr/>
                </a:tc>
                <a:tc>
                  <a:txBody>
                    <a:bodyPr/>
                    <a:lstStyle/>
                    <a:p>
                      <a:pPr algn="ctr"/>
                      <a:r>
                        <a:rPr lang="es-ES" sz="1600" dirty="0">
                          <a:latin typeface="+mj-lt"/>
                          <a:cs typeface="Arial" panose="020B0604020202020204" pitchFamily="34" charset="0"/>
                        </a:rPr>
                        <a:t>APORTE ECONÓMICO</a:t>
                      </a:r>
                      <a:endParaRPr lang="es-EC" sz="1600" dirty="0">
                        <a:latin typeface="+mj-lt"/>
                        <a:cs typeface="Arial" panose="020B0604020202020204" pitchFamily="34" charset="0"/>
                      </a:endParaRPr>
                    </a:p>
                  </a:txBody>
                  <a:tcPr/>
                </a:tc>
                <a:extLst>
                  <a:ext uri="{0D108BD9-81ED-4DB2-BD59-A6C34878D82A}">
                    <a16:rowId xmlns="" xmlns:a16="http://schemas.microsoft.com/office/drawing/2014/main" val="3470730961"/>
                  </a:ext>
                </a:extLst>
              </a:tr>
              <a:tr h="4820807">
                <a:tc>
                  <a:txBody>
                    <a:bodyPr/>
                    <a:lstStyle/>
                    <a:p>
                      <a:pPr algn="just"/>
                      <a:r>
                        <a:rPr lang="es-EC" sz="1700" kern="1200" dirty="0" smtClean="0">
                          <a:solidFill>
                            <a:schemeClr val="dk1"/>
                          </a:solidFill>
                          <a:effectLst/>
                          <a:latin typeface="+mj-lt"/>
                          <a:ea typeface="+mn-ea"/>
                          <a:cs typeface="+mn-cs"/>
                        </a:rPr>
                        <a:t>CONVENIO DE COOPERACION INTERINSTITUCIONAL ENTRE EL GOBIERNO AUTÓNOMO DESCENTRALIZADO PROVINCIAL DE NAPO Y EL GOBIERNO AUTÓNOMO DESCENTRALIZADO PARROQUIAL RURAL DE AHUANO</a:t>
                      </a:r>
                      <a:endParaRPr lang="es-EC" sz="1700" dirty="0">
                        <a:latin typeface="+mj-lt"/>
                        <a:cs typeface="Times New Roman" panose="02020603050405020304" pitchFamily="18" charset="0"/>
                      </a:endParaRPr>
                    </a:p>
                  </a:txBody>
                  <a:tcPr/>
                </a:tc>
                <a:tc>
                  <a:txBody>
                    <a:bodyPr/>
                    <a:lstStyle/>
                    <a:p>
                      <a:pPr algn="just"/>
                      <a:r>
                        <a:rPr lang="es-ES" sz="1700" dirty="0" smtClean="0">
                          <a:latin typeface="+mj-lt"/>
                          <a:cs typeface="Times New Roman" panose="02020603050405020304" pitchFamily="18" charset="0"/>
                        </a:rPr>
                        <a:t>GOBIERNO AUTÓNOMO DESCENTRALIZADO PROVINCIAL DE NAPO</a:t>
                      </a:r>
                      <a:endParaRPr lang="es-EC" sz="1700" dirty="0">
                        <a:latin typeface="+mj-lt"/>
                        <a:cs typeface="Times New Roman" panose="02020603050405020304" pitchFamily="18" charset="0"/>
                      </a:endParaRPr>
                    </a:p>
                  </a:txBody>
                  <a:tcPr/>
                </a:tc>
                <a:tc>
                  <a:txBody>
                    <a:bodyPr/>
                    <a:lstStyle/>
                    <a:p>
                      <a:pPr algn="just"/>
                      <a:r>
                        <a:rPr lang="es-EC" sz="1700" kern="1200" dirty="0" smtClean="0">
                          <a:solidFill>
                            <a:schemeClr val="dk1"/>
                          </a:solidFill>
                          <a:effectLst/>
                          <a:latin typeface="+mj-lt"/>
                          <a:ea typeface="+mn-ea"/>
                          <a:cs typeface="+mn-cs"/>
                        </a:rPr>
                        <a:t>EL GOBIERNO AUTÓNOMO DESCENTRALIZADO PROVINCIAL DE NAPO, CON LA FINALIDAD DE APOYAR AL SECTOR PRODUCTIVO DE LA PROVINCIA, SE COMPROMETE CON GOBIERNO AUTÓNOMO DESCENTRALIZADO PARROQUIAL RURAL DE AHUANO, PARA EJECUTAR EL PROYECTO DENOMINADO</a:t>
                      </a:r>
                      <a:r>
                        <a:rPr lang="es-EC" sz="1700" kern="1200" baseline="0" dirty="0" smtClean="0">
                          <a:solidFill>
                            <a:schemeClr val="dk1"/>
                          </a:solidFill>
                          <a:effectLst/>
                          <a:latin typeface="+mj-lt"/>
                          <a:ea typeface="+mn-ea"/>
                          <a:cs typeface="+mn-cs"/>
                        </a:rPr>
                        <a:t> </a:t>
                      </a:r>
                      <a:r>
                        <a:rPr lang="es-EC" sz="1700" b="1" kern="1200" baseline="0" dirty="0" smtClean="0">
                          <a:solidFill>
                            <a:schemeClr val="dk1"/>
                          </a:solidFill>
                          <a:effectLst/>
                          <a:latin typeface="+mj-lt"/>
                          <a:ea typeface="+mn-ea"/>
                          <a:cs typeface="+mn-cs"/>
                        </a:rPr>
                        <a:t>FORTALECIMIENTO A LA PRODUCCION DE MAIZ MEDIANTE LA ENTREGA DE KITS AGRICOLAS A LA PARROQUIA AHUANO, CANTÓN TENA , PROVINCIA DE NAPO</a:t>
                      </a:r>
                      <a:endParaRPr lang="es-EC" sz="1700" b="1" dirty="0">
                        <a:latin typeface="+mj-lt"/>
                        <a:cs typeface="Times New Roman" panose="02020603050405020304" pitchFamily="18" charset="0"/>
                      </a:endParaRPr>
                    </a:p>
                  </a:txBody>
                  <a:tcPr/>
                </a:tc>
                <a:tc>
                  <a:txBody>
                    <a:bodyPr/>
                    <a:lstStyle/>
                    <a:p>
                      <a:pPr algn="just"/>
                      <a:r>
                        <a:rPr lang="es-EC" sz="1700" b="1" dirty="0" smtClean="0">
                          <a:latin typeface="+mj-lt"/>
                          <a:cs typeface="Times New Roman" panose="02020603050405020304" pitchFamily="18" charset="0"/>
                        </a:rPr>
                        <a:t>GOBIERNO AUTÓNOMO DESCENTRALIZADO PROVINCIAL DE NAPO: </a:t>
                      </a:r>
                      <a:r>
                        <a:rPr lang="es-EC" sz="1700" b="0" dirty="0" smtClean="0">
                          <a:latin typeface="+mj-lt"/>
                          <a:cs typeface="Times New Roman" panose="02020603050405020304" pitchFamily="18" charset="0"/>
                        </a:rPr>
                        <a:t>USD 12,285.80</a:t>
                      </a:r>
                    </a:p>
                    <a:p>
                      <a:pPr algn="just"/>
                      <a:endParaRPr lang="es-EC" sz="1700" b="0" dirty="0" smtClean="0">
                        <a:latin typeface="+mj-lt"/>
                        <a:cs typeface="Times New Roman" panose="02020603050405020304" pitchFamily="18" charset="0"/>
                      </a:endParaRPr>
                    </a:p>
                    <a:p>
                      <a:pPr algn="just"/>
                      <a:r>
                        <a:rPr lang="es-EC" sz="1700" b="1" dirty="0" smtClean="0">
                          <a:latin typeface="+mj-lt"/>
                          <a:cs typeface="Times New Roman" panose="02020603050405020304" pitchFamily="18" charset="0"/>
                        </a:rPr>
                        <a:t>GOBIERNO AUTÓNOMO DESCENTRALIZADO PARROQUIAL DE AHUANO: </a:t>
                      </a:r>
                      <a:r>
                        <a:rPr lang="es-EC" sz="1700" b="0" dirty="0" smtClean="0">
                          <a:latin typeface="+mj-lt"/>
                          <a:cs typeface="Times New Roman" panose="02020603050405020304" pitchFamily="18" charset="0"/>
                        </a:rPr>
                        <a:t>USD 0.00</a:t>
                      </a:r>
                      <a:endParaRPr lang="es-EC" sz="170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39816022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244601" y="452167"/>
            <a:ext cx="9875520" cy="813700"/>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 </a:t>
            </a:r>
            <a:endParaRPr lang="es-EC" b="1" dirty="0">
              <a:solidFill>
                <a:schemeClr val="tx1"/>
              </a:solidFill>
            </a:endParaRPr>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1496776789"/>
              </p:ext>
            </p:extLst>
          </p:nvPr>
        </p:nvGraphicFramePr>
        <p:xfrm>
          <a:off x="1365793" y="1454704"/>
          <a:ext cx="10595299" cy="4680086"/>
        </p:xfrm>
        <a:graphic>
          <a:graphicData uri="http://schemas.openxmlformats.org/drawingml/2006/table">
            <a:tbl>
              <a:tblPr firstRow="1" bandRow="1">
                <a:tableStyleId>{5C22544A-7EE6-4342-B048-85BDC9FD1C3A}</a:tableStyleId>
              </a:tblPr>
              <a:tblGrid>
                <a:gridCol w="3536002">
                  <a:extLst>
                    <a:ext uri="{9D8B030D-6E8A-4147-A177-3AD203B41FA5}">
                      <a16:colId xmlns="" xmlns:a16="http://schemas.microsoft.com/office/drawing/2014/main" val="839234209"/>
                    </a:ext>
                  </a:extLst>
                </a:gridCol>
                <a:gridCol w="2153897">
                  <a:extLst>
                    <a:ext uri="{9D8B030D-6E8A-4147-A177-3AD203B41FA5}">
                      <a16:colId xmlns="" xmlns:a16="http://schemas.microsoft.com/office/drawing/2014/main" val="907603912"/>
                    </a:ext>
                  </a:extLst>
                </a:gridCol>
                <a:gridCol w="3482373">
                  <a:extLst>
                    <a:ext uri="{9D8B030D-6E8A-4147-A177-3AD203B41FA5}">
                      <a16:colId xmlns="" xmlns:a16="http://schemas.microsoft.com/office/drawing/2014/main" val="1705211138"/>
                    </a:ext>
                  </a:extLst>
                </a:gridCol>
                <a:gridCol w="1423027">
                  <a:extLst>
                    <a:ext uri="{9D8B030D-6E8A-4147-A177-3AD203B41FA5}">
                      <a16:colId xmlns="" xmlns:a16="http://schemas.microsoft.com/office/drawing/2014/main" val="4241598638"/>
                    </a:ext>
                  </a:extLst>
                </a:gridCol>
              </a:tblGrid>
              <a:tr h="512621">
                <a:tc>
                  <a:txBody>
                    <a:bodyPr/>
                    <a:lstStyle/>
                    <a:p>
                      <a:pPr algn="ctr"/>
                      <a:r>
                        <a:rPr lang="es-ES" sz="1600" dirty="0">
                          <a:latin typeface="Corbel" panose="020B0503020204020204" pitchFamily="34" charset="0"/>
                          <a:cs typeface="Arial" panose="020B0604020202020204" pitchFamily="34" charset="0"/>
                        </a:rPr>
                        <a:t>NOMBRE DEL CONVENIO</a:t>
                      </a:r>
                      <a:endParaRPr lang="es-EC" sz="1600" dirty="0">
                        <a:latin typeface="Corbel" panose="020B0503020204020204" pitchFamily="34" charset="0"/>
                        <a:cs typeface="Arial" panose="020B0604020202020204" pitchFamily="34" charset="0"/>
                      </a:endParaRPr>
                    </a:p>
                  </a:txBody>
                  <a:tcPr/>
                </a:tc>
                <a:tc>
                  <a:txBody>
                    <a:bodyPr/>
                    <a:lstStyle/>
                    <a:p>
                      <a:pPr algn="ctr"/>
                      <a:r>
                        <a:rPr lang="es-ES" sz="1600" dirty="0">
                          <a:latin typeface="Corbel" panose="020B0503020204020204" pitchFamily="34" charset="0"/>
                          <a:cs typeface="Arial" panose="020B0604020202020204" pitchFamily="34" charset="0"/>
                        </a:rPr>
                        <a:t>INSTITUCION </a:t>
                      </a:r>
                      <a:endParaRPr lang="es-EC" sz="1600" dirty="0">
                        <a:latin typeface="Corbel" panose="020B0503020204020204" pitchFamily="34" charset="0"/>
                        <a:cs typeface="Arial" panose="020B0604020202020204" pitchFamily="34" charset="0"/>
                      </a:endParaRPr>
                    </a:p>
                  </a:txBody>
                  <a:tcPr/>
                </a:tc>
                <a:tc>
                  <a:txBody>
                    <a:bodyPr/>
                    <a:lstStyle/>
                    <a:p>
                      <a:pPr algn="ctr"/>
                      <a:r>
                        <a:rPr lang="es-ES" sz="1600" dirty="0">
                          <a:latin typeface="Corbel" panose="020B0503020204020204" pitchFamily="34" charset="0"/>
                          <a:cs typeface="Arial" panose="020B0604020202020204" pitchFamily="34" charset="0"/>
                        </a:rPr>
                        <a:t>OBJETO DEL CONVENIO</a:t>
                      </a:r>
                      <a:endParaRPr lang="es-EC" sz="1600" dirty="0">
                        <a:latin typeface="Corbel" panose="020B0503020204020204" pitchFamily="34" charset="0"/>
                        <a:cs typeface="Arial" panose="020B0604020202020204" pitchFamily="34" charset="0"/>
                      </a:endParaRPr>
                    </a:p>
                  </a:txBody>
                  <a:tcPr/>
                </a:tc>
                <a:tc>
                  <a:txBody>
                    <a:bodyPr/>
                    <a:lstStyle/>
                    <a:p>
                      <a:pPr algn="ctr"/>
                      <a:r>
                        <a:rPr lang="es-ES" sz="1600" dirty="0">
                          <a:latin typeface="Corbel" panose="020B0503020204020204" pitchFamily="34" charset="0"/>
                          <a:cs typeface="Arial" panose="020B0604020202020204" pitchFamily="34" charset="0"/>
                        </a:rPr>
                        <a:t>APORTE ECONÓMICO</a:t>
                      </a:r>
                      <a:endParaRPr lang="es-EC" sz="1600" dirty="0">
                        <a:latin typeface="Corbel" panose="020B0503020204020204" pitchFamily="34" charset="0"/>
                        <a:cs typeface="Arial" panose="020B0604020202020204" pitchFamily="34" charset="0"/>
                      </a:endParaRPr>
                    </a:p>
                  </a:txBody>
                  <a:tcPr/>
                </a:tc>
                <a:extLst>
                  <a:ext uri="{0D108BD9-81ED-4DB2-BD59-A6C34878D82A}">
                    <a16:rowId xmlns="" xmlns:a16="http://schemas.microsoft.com/office/drawing/2014/main" val="3470730961"/>
                  </a:ext>
                </a:extLst>
              </a:tr>
              <a:tr h="4100966">
                <a:tc>
                  <a:txBody>
                    <a:bodyPr/>
                    <a:lstStyle/>
                    <a:p>
                      <a:pPr algn="just"/>
                      <a:r>
                        <a:rPr lang="es-EC" sz="1400" kern="1200" dirty="0" smtClean="0">
                          <a:solidFill>
                            <a:schemeClr val="dk1"/>
                          </a:solidFill>
                          <a:effectLst/>
                          <a:latin typeface="+mj-lt"/>
                          <a:ea typeface="+mn-ea"/>
                          <a:cs typeface="+mn-cs"/>
                        </a:rPr>
                        <a:t>CONVENIO DE COOPERACIÓN INTERINSTITUCIONAL Y TRANSFERENCIA DE RECURSOS ECONÓMICOS ENTRE EL GOBIERNO AUTÓNOMO DESCENTRALIZADO PROVINCIAL DE NAPO Y EL GOBIERNO AUTÓNOMO DESCENTRALIZADO PARROQUIAL RURAL DE AHUANO, CANTÓN TENA, PROVINCIA DE NAPO, PARA LA EJECUCIÓN DEL PROYECTO DENOMINADO: “</a:t>
                      </a:r>
                      <a:r>
                        <a:rPr lang="es-EC" sz="1400" b="1" kern="1200" dirty="0" smtClean="0">
                          <a:solidFill>
                            <a:schemeClr val="dk1"/>
                          </a:solidFill>
                          <a:effectLst/>
                          <a:latin typeface="+mj-lt"/>
                          <a:ea typeface="+mn-ea"/>
                          <a:cs typeface="+mn-cs"/>
                        </a:rPr>
                        <a:t>FORTALECIMIENTO AL SECTOR PRODUCTIVO, MEDIANTE LA ADQUISICIÓN Y ENTREGA DE PLANTAS DE CACAO DE RAMILLA VARIEDAD CCN51 EN LA PARROQUIA AHUANO, CANTÓN TENA, PROVINCIA DE NAPO-GADPRA 2024”.</a:t>
                      </a:r>
                      <a:endParaRPr lang="es-EC" sz="1400" b="1" dirty="0">
                        <a:latin typeface="+mj-lt"/>
                        <a:cs typeface="Times New Roman" panose="02020603050405020304" pitchFamily="18" charset="0"/>
                      </a:endParaRPr>
                    </a:p>
                  </a:txBody>
                  <a:tcPr/>
                </a:tc>
                <a:tc>
                  <a:txBody>
                    <a:bodyPr/>
                    <a:lstStyle/>
                    <a:p>
                      <a:pPr algn="just"/>
                      <a:endParaRPr lang="es-ES" sz="1400" dirty="0" smtClean="0">
                        <a:latin typeface="+mj-lt"/>
                        <a:cs typeface="Times New Roman" panose="02020603050405020304" pitchFamily="18" charset="0"/>
                      </a:endParaRPr>
                    </a:p>
                    <a:p>
                      <a:pPr algn="just"/>
                      <a:endParaRPr lang="es-ES" sz="1400" dirty="0" smtClean="0">
                        <a:latin typeface="+mj-lt"/>
                        <a:cs typeface="Times New Roman" panose="02020603050405020304" pitchFamily="18" charset="0"/>
                      </a:endParaRPr>
                    </a:p>
                    <a:p>
                      <a:pPr algn="just"/>
                      <a:endParaRPr lang="es-ES" sz="1400" dirty="0" smtClean="0">
                        <a:latin typeface="+mj-lt"/>
                        <a:cs typeface="Times New Roman" panose="02020603050405020304" pitchFamily="18" charset="0"/>
                      </a:endParaRPr>
                    </a:p>
                    <a:p>
                      <a:pPr algn="just"/>
                      <a:endParaRPr lang="es-ES" sz="1400" dirty="0" smtClean="0">
                        <a:latin typeface="+mj-lt"/>
                        <a:cs typeface="Times New Roman" panose="02020603050405020304" pitchFamily="18" charset="0"/>
                      </a:endParaRPr>
                    </a:p>
                    <a:p>
                      <a:pPr algn="just"/>
                      <a:endParaRPr lang="es-ES" sz="1400" dirty="0" smtClean="0">
                        <a:latin typeface="+mj-lt"/>
                        <a:cs typeface="Times New Roman" panose="02020603050405020304" pitchFamily="18" charset="0"/>
                      </a:endParaRPr>
                    </a:p>
                    <a:p>
                      <a:pPr algn="just"/>
                      <a:r>
                        <a:rPr lang="es-ES" sz="1600" dirty="0" smtClean="0">
                          <a:latin typeface="+mj-lt"/>
                          <a:cs typeface="Times New Roman" panose="02020603050405020304" pitchFamily="18" charset="0"/>
                        </a:rPr>
                        <a:t>GOBIERNO AUTÓNOMO DESCENTRALIZADO PROVINCIAL DE NAPO</a:t>
                      </a:r>
                      <a:endParaRPr lang="es-EC" sz="1600" dirty="0">
                        <a:latin typeface="+mj-lt"/>
                        <a:cs typeface="Times New Roman" panose="02020603050405020304" pitchFamily="18" charset="0"/>
                      </a:endParaRPr>
                    </a:p>
                  </a:txBody>
                  <a:tcPr/>
                </a:tc>
                <a:tc>
                  <a:txBody>
                    <a:bodyPr/>
                    <a:lstStyle/>
                    <a:p>
                      <a:endParaRPr lang="es-EC" sz="1400" kern="1200" dirty="0" smtClean="0">
                        <a:solidFill>
                          <a:schemeClr val="dk1"/>
                        </a:solidFill>
                        <a:effectLst/>
                        <a:latin typeface="+mj-lt"/>
                        <a:ea typeface="+mn-ea"/>
                        <a:cs typeface="+mn-cs"/>
                      </a:endParaRPr>
                    </a:p>
                    <a:p>
                      <a:endParaRPr lang="es-EC" sz="1400" kern="1200" dirty="0" smtClean="0">
                        <a:solidFill>
                          <a:schemeClr val="dk1"/>
                        </a:solidFill>
                        <a:effectLst/>
                        <a:latin typeface="+mj-lt"/>
                        <a:ea typeface="+mn-ea"/>
                        <a:cs typeface="+mn-cs"/>
                      </a:endParaRPr>
                    </a:p>
                    <a:p>
                      <a:endParaRPr lang="es-EC" sz="1400" kern="1200" dirty="0" smtClean="0">
                        <a:solidFill>
                          <a:schemeClr val="dk1"/>
                        </a:solidFill>
                        <a:effectLst/>
                        <a:latin typeface="+mj-lt"/>
                        <a:ea typeface="+mn-ea"/>
                        <a:cs typeface="+mn-cs"/>
                      </a:endParaRPr>
                    </a:p>
                    <a:p>
                      <a:endParaRPr lang="es-EC" sz="1400" kern="1200" dirty="0" smtClean="0">
                        <a:solidFill>
                          <a:schemeClr val="dk1"/>
                        </a:solidFill>
                        <a:effectLst/>
                        <a:latin typeface="+mj-lt"/>
                        <a:ea typeface="+mn-ea"/>
                        <a:cs typeface="+mn-cs"/>
                      </a:endParaRPr>
                    </a:p>
                    <a:p>
                      <a:pPr algn="just"/>
                      <a:r>
                        <a:rPr lang="es-EC" sz="1800" kern="1200" dirty="0" smtClean="0">
                          <a:solidFill>
                            <a:schemeClr val="dk1"/>
                          </a:solidFill>
                          <a:effectLst/>
                          <a:latin typeface="+mj-lt"/>
                          <a:ea typeface="+mn-ea"/>
                          <a:cs typeface="+mn-cs"/>
                        </a:rPr>
                        <a:t>FORTALECER Y CONTRIBUIR AL MEJORAMIENTO DE LA PRODUCTIVIDAD DE CACAO A LAS COMUNIDADES Y ASOCIACIONES A TRAVÉS DE LA IMPLEMENTACIÓN DE PLANTAS DE CACAO DE RAMILLA DE VARIEDAD CCN51 EN LA PARROQUIA AHUANO.</a:t>
                      </a:r>
                      <a:endParaRPr lang="es-EC" sz="1800" dirty="0">
                        <a:latin typeface="+mj-lt"/>
                        <a:cs typeface="Times New Roman" panose="02020603050405020304" pitchFamily="18" charset="0"/>
                      </a:endParaRPr>
                    </a:p>
                  </a:txBody>
                  <a:tcPr/>
                </a:tc>
                <a:tc>
                  <a:txBody>
                    <a:bodyPr/>
                    <a:lstStyle/>
                    <a:p>
                      <a:pPr algn="just"/>
                      <a:endParaRPr lang="es-EC" sz="1400" b="1" dirty="0" smtClean="0">
                        <a:latin typeface="+mj-lt"/>
                        <a:cs typeface="Times New Roman" panose="02020603050405020304" pitchFamily="18" charset="0"/>
                      </a:endParaRPr>
                    </a:p>
                    <a:p>
                      <a:pPr algn="just"/>
                      <a:r>
                        <a:rPr lang="es-EC" sz="1400" b="1" dirty="0" smtClean="0">
                          <a:latin typeface="+mj-lt"/>
                          <a:cs typeface="Times New Roman" panose="02020603050405020304" pitchFamily="18" charset="0"/>
                        </a:rPr>
                        <a:t>GOBIERNO AUTÓNOMO DESCENTRALIZADO PROVINCIAL DE</a:t>
                      </a:r>
                      <a:r>
                        <a:rPr lang="es-EC" sz="1400" b="1" baseline="0" dirty="0" smtClean="0">
                          <a:latin typeface="+mj-lt"/>
                          <a:cs typeface="Times New Roman" panose="02020603050405020304" pitchFamily="18" charset="0"/>
                        </a:rPr>
                        <a:t> </a:t>
                      </a:r>
                      <a:r>
                        <a:rPr lang="es-EC" sz="1400" b="1" dirty="0" smtClean="0">
                          <a:latin typeface="+mj-lt"/>
                          <a:cs typeface="Times New Roman" panose="02020603050405020304" pitchFamily="18" charset="0"/>
                        </a:rPr>
                        <a:t>NAPO</a:t>
                      </a:r>
                      <a:r>
                        <a:rPr lang="es-EC" sz="1600" b="1" dirty="0" smtClean="0">
                          <a:latin typeface="+mj-lt"/>
                          <a:cs typeface="Times New Roman" panose="02020603050405020304" pitchFamily="18" charset="0"/>
                        </a:rPr>
                        <a:t>: </a:t>
                      </a:r>
                      <a:r>
                        <a:rPr lang="es-EC" sz="1600" b="0" dirty="0" smtClean="0">
                          <a:latin typeface="+mj-lt"/>
                          <a:cs typeface="Times New Roman" panose="02020603050405020304" pitchFamily="18" charset="0"/>
                        </a:rPr>
                        <a:t>USD 20,000.</a:t>
                      </a:r>
                    </a:p>
                    <a:p>
                      <a:pPr algn="just"/>
                      <a:endParaRPr lang="es-EC" sz="1600" b="0" dirty="0" smtClean="0">
                        <a:latin typeface="+mj-lt"/>
                        <a:cs typeface="Times New Roman" panose="02020603050405020304" pitchFamily="18" charset="0"/>
                      </a:endParaRPr>
                    </a:p>
                    <a:p>
                      <a:pPr algn="just"/>
                      <a:r>
                        <a:rPr lang="es-EC" sz="1400" b="1" dirty="0" smtClean="0">
                          <a:latin typeface="+mj-lt"/>
                          <a:cs typeface="Times New Roman" panose="02020603050405020304" pitchFamily="18" charset="0"/>
                        </a:rPr>
                        <a:t>GOBIERNO AUTÓNOMO DESCENTRALIZADO PARROQUIAL DE AHUANO: </a:t>
                      </a:r>
                      <a:r>
                        <a:rPr lang="es-EC" sz="1600" b="0" dirty="0" smtClean="0">
                          <a:latin typeface="+mj-lt"/>
                          <a:cs typeface="Times New Roman" panose="02020603050405020304" pitchFamily="18" charset="0"/>
                        </a:rPr>
                        <a:t>USD 59,218.75</a:t>
                      </a:r>
                      <a:endParaRPr lang="es-EC" sz="160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3497562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143001" y="313136"/>
            <a:ext cx="9875520" cy="1356360"/>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 </a:t>
            </a:r>
            <a:r>
              <a:rPr lang="es-ES" b="1" dirty="0" smtClean="0">
                <a:solidFill>
                  <a:srgbClr val="002060"/>
                </a:solidFill>
              </a:rPr>
              <a:t/>
            </a:r>
            <a:br>
              <a:rPr lang="es-ES" b="1" dirty="0" smtClean="0">
                <a:solidFill>
                  <a:srgbClr val="002060"/>
                </a:solidFill>
              </a:rPr>
            </a:br>
            <a:endParaRPr lang="es-EC" dirty="0"/>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3658246322"/>
              </p:ext>
            </p:extLst>
          </p:nvPr>
        </p:nvGraphicFramePr>
        <p:xfrm>
          <a:off x="1335315" y="1126872"/>
          <a:ext cx="10570357" cy="5588891"/>
        </p:xfrm>
        <a:graphic>
          <a:graphicData uri="http://schemas.openxmlformats.org/drawingml/2006/table">
            <a:tbl>
              <a:tblPr firstRow="1" bandRow="1">
                <a:tableStyleId>{5C22544A-7EE6-4342-B048-85BDC9FD1C3A}</a:tableStyleId>
              </a:tblPr>
              <a:tblGrid>
                <a:gridCol w="3527679">
                  <a:extLst>
                    <a:ext uri="{9D8B030D-6E8A-4147-A177-3AD203B41FA5}">
                      <a16:colId xmlns="" xmlns:a16="http://schemas.microsoft.com/office/drawing/2014/main" val="839234209"/>
                    </a:ext>
                  </a:extLst>
                </a:gridCol>
                <a:gridCol w="2148826">
                  <a:extLst>
                    <a:ext uri="{9D8B030D-6E8A-4147-A177-3AD203B41FA5}">
                      <a16:colId xmlns="" xmlns:a16="http://schemas.microsoft.com/office/drawing/2014/main" val="907603912"/>
                    </a:ext>
                  </a:extLst>
                </a:gridCol>
                <a:gridCol w="2963453">
                  <a:extLst>
                    <a:ext uri="{9D8B030D-6E8A-4147-A177-3AD203B41FA5}">
                      <a16:colId xmlns="" xmlns:a16="http://schemas.microsoft.com/office/drawing/2014/main" val="1705211138"/>
                    </a:ext>
                  </a:extLst>
                </a:gridCol>
                <a:gridCol w="1930399">
                  <a:extLst>
                    <a:ext uri="{9D8B030D-6E8A-4147-A177-3AD203B41FA5}">
                      <a16:colId xmlns="" xmlns:a16="http://schemas.microsoft.com/office/drawing/2014/main" val="4241598638"/>
                    </a:ext>
                  </a:extLst>
                </a:gridCol>
              </a:tblGrid>
              <a:tr h="415634">
                <a:tc>
                  <a:txBody>
                    <a:bodyPr/>
                    <a:lstStyle/>
                    <a:p>
                      <a:pPr algn="ctr"/>
                      <a:r>
                        <a:rPr lang="es-ES" sz="1400" dirty="0" smtClean="0">
                          <a:latin typeface="+mj-lt"/>
                          <a:cs typeface="Arial" panose="020B0604020202020204" pitchFamily="34" charset="0"/>
                        </a:rPr>
                        <a:t>NOMBRE DEL CONVENIO</a:t>
                      </a:r>
                      <a:endParaRPr lang="es-EC" sz="1400" dirty="0">
                        <a:latin typeface="+mj-lt"/>
                        <a:cs typeface="Arial" panose="020B0604020202020204" pitchFamily="34" charset="0"/>
                      </a:endParaRPr>
                    </a:p>
                  </a:txBody>
                  <a:tcPr/>
                </a:tc>
                <a:tc>
                  <a:txBody>
                    <a:bodyPr/>
                    <a:lstStyle/>
                    <a:p>
                      <a:pPr algn="ctr"/>
                      <a:r>
                        <a:rPr lang="es-ES" sz="1400" dirty="0" smtClean="0">
                          <a:latin typeface="+mj-lt"/>
                          <a:cs typeface="Arial" panose="020B0604020202020204" pitchFamily="34" charset="0"/>
                        </a:rPr>
                        <a:t>INSTITUCION </a:t>
                      </a:r>
                      <a:endParaRPr lang="es-EC" sz="1400" dirty="0">
                        <a:latin typeface="+mj-lt"/>
                        <a:cs typeface="Arial" panose="020B0604020202020204" pitchFamily="34" charset="0"/>
                      </a:endParaRPr>
                    </a:p>
                  </a:txBody>
                  <a:tcPr/>
                </a:tc>
                <a:tc>
                  <a:txBody>
                    <a:bodyPr/>
                    <a:lstStyle/>
                    <a:p>
                      <a:pPr algn="ctr"/>
                      <a:r>
                        <a:rPr lang="es-ES" sz="1400" dirty="0" smtClean="0">
                          <a:latin typeface="+mj-lt"/>
                          <a:cs typeface="Arial" panose="020B0604020202020204" pitchFamily="34" charset="0"/>
                        </a:rPr>
                        <a:t>OBJETO DEL CONVENIO</a:t>
                      </a:r>
                      <a:endParaRPr lang="es-EC" sz="1400" dirty="0">
                        <a:latin typeface="+mj-lt"/>
                        <a:cs typeface="Arial" panose="020B0604020202020204" pitchFamily="34" charset="0"/>
                      </a:endParaRPr>
                    </a:p>
                  </a:txBody>
                  <a:tcPr/>
                </a:tc>
                <a:tc>
                  <a:txBody>
                    <a:bodyPr/>
                    <a:lstStyle/>
                    <a:p>
                      <a:pPr algn="ctr"/>
                      <a:r>
                        <a:rPr lang="es-ES" sz="1400" dirty="0" smtClean="0">
                          <a:latin typeface="+mj-lt"/>
                          <a:cs typeface="Arial" panose="020B0604020202020204" pitchFamily="34" charset="0"/>
                        </a:rPr>
                        <a:t>APORTE ECONÓMICO</a:t>
                      </a:r>
                      <a:endParaRPr lang="es-EC" sz="1400" dirty="0">
                        <a:latin typeface="+mj-lt"/>
                        <a:cs typeface="Arial" panose="020B0604020202020204" pitchFamily="34" charset="0"/>
                      </a:endParaRPr>
                    </a:p>
                  </a:txBody>
                  <a:tcPr/>
                </a:tc>
                <a:extLst>
                  <a:ext uri="{0D108BD9-81ED-4DB2-BD59-A6C34878D82A}">
                    <a16:rowId xmlns="" xmlns:a16="http://schemas.microsoft.com/office/drawing/2014/main" val="3470730961"/>
                  </a:ext>
                </a:extLst>
              </a:tr>
              <a:tr h="5070731">
                <a:tc>
                  <a:txBody>
                    <a:bodyPr/>
                    <a:lstStyle/>
                    <a:p>
                      <a:pPr algn="just"/>
                      <a:r>
                        <a:rPr lang="es-EC" sz="1500" kern="1200" dirty="0" smtClean="0">
                          <a:solidFill>
                            <a:schemeClr val="dk1"/>
                          </a:solidFill>
                          <a:effectLst/>
                          <a:latin typeface="+mj-lt"/>
                          <a:ea typeface="+mn-ea"/>
                          <a:cs typeface="+mn-cs"/>
                        </a:rPr>
                        <a:t>CONVENIO DE COOPERACIÓN INTERINSTITUCIONAL Y TRANSFERENCIA DE RECURSOS ECONÓMICOS ENTRE EL GOBIERNO AUTÓNOMO DESCENTRALIZADO PROVINCIAL DE NAPO Y EL</a:t>
                      </a:r>
                    </a:p>
                    <a:p>
                      <a:pPr algn="just"/>
                      <a:r>
                        <a:rPr lang="es-EC" sz="1500" kern="1200" dirty="0" smtClean="0">
                          <a:solidFill>
                            <a:schemeClr val="dk1"/>
                          </a:solidFill>
                          <a:effectLst/>
                          <a:latin typeface="+mj-lt"/>
                          <a:ea typeface="+mn-ea"/>
                          <a:cs typeface="+mn-cs"/>
                        </a:rPr>
                        <a:t>GOBIERNO AUTÓNOMO DESCENTRALIZADO PARROQUIAL RURAL DE AHUANO, CANTÓN TENA, PROVINCIA DE NAPO, PARA LA EJECUCIÓN DEL PROYECTO DENOMINADO: </a:t>
                      </a:r>
                      <a:r>
                        <a:rPr lang="es-EC" sz="1500" b="1" kern="1200" dirty="0" smtClean="0">
                          <a:solidFill>
                            <a:schemeClr val="dk1"/>
                          </a:solidFill>
                          <a:effectLst/>
                          <a:latin typeface="+mj-lt"/>
                          <a:ea typeface="+mn-ea"/>
                          <a:cs typeface="+mn-cs"/>
                        </a:rPr>
                        <a:t>“FORTALECIMIENTO DE LA MOVILIDAD HUMANA EN LA PARROQUIA AHUANO, MEDIANTE EL SERVICIO DE TRANSPORTE FLUVIAL TAMBERÍA 2024 PARA LAS COMUNIDADES LOCALIZADAS EN LOS AFLUENTES DE LOS RÍOS NAPO Y ARAJUNO”.</a:t>
                      </a:r>
                      <a:endParaRPr lang="es-EC" sz="1500" b="1" dirty="0">
                        <a:latin typeface="+mj-lt"/>
                        <a:cs typeface="Times New Roman" panose="02020603050405020304" pitchFamily="18" charset="0"/>
                      </a:endParaRPr>
                    </a:p>
                  </a:txBody>
                  <a:tcPr/>
                </a:tc>
                <a:tc>
                  <a:txBody>
                    <a:bodyPr/>
                    <a:lstStyle/>
                    <a:p>
                      <a:pPr algn="just"/>
                      <a:endParaRPr lang="es-ES" sz="1500" dirty="0" smtClean="0">
                        <a:latin typeface="+mj-lt"/>
                        <a:cs typeface="Times New Roman" panose="02020603050405020304" pitchFamily="18" charset="0"/>
                      </a:endParaRPr>
                    </a:p>
                    <a:p>
                      <a:pPr algn="just"/>
                      <a:endParaRPr lang="es-ES" sz="1500" dirty="0" smtClean="0">
                        <a:latin typeface="+mj-lt"/>
                        <a:cs typeface="Times New Roman" panose="02020603050405020304" pitchFamily="18" charset="0"/>
                      </a:endParaRPr>
                    </a:p>
                    <a:p>
                      <a:pPr algn="just"/>
                      <a:endParaRPr lang="es-ES" sz="1500" dirty="0" smtClean="0">
                        <a:latin typeface="+mj-lt"/>
                        <a:cs typeface="Times New Roman" panose="02020603050405020304" pitchFamily="18" charset="0"/>
                      </a:endParaRPr>
                    </a:p>
                    <a:p>
                      <a:pPr algn="just"/>
                      <a:endParaRPr lang="es-ES" sz="1500" dirty="0" smtClean="0">
                        <a:latin typeface="+mj-lt"/>
                        <a:cs typeface="Times New Roman" panose="02020603050405020304" pitchFamily="18" charset="0"/>
                      </a:endParaRPr>
                    </a:p>
                    <a:p>
                      <a:pPr algn="just"/>
                      <a:endParaRPr lang="es-ES" sz="1500" dirty="0" smtClean="0">
                        <a:latin typeface="+mj-lt"/>
                        <a:cs typeface="Times New Roman" panose="02020603050405020304" pitchFamily="18" charset="0"/>
                      </a:endParaRPr>
                    </a:p>
                    <a:p>
                      <a:pPr algn="just"/>
                      <a:r>
                        <a:rPr lang="es-ES" sz="1500" dirty="0" smtClean="0">
                          <a:latin typeface="+mj-lt"/>
                          <a:cs typeface="Times New Roman" panose="02020603050405020304" pitchFamily="18" charset="0"/>
                        </a:rPr>
                        <a:t>GOBIERNO AUTÓNOMO DESCENTRALIZADO PROVINCIAL DE NAPO</a:t>
                      </a:r>
                      <a:endParaRPr lang="es-EC" sz="1500" dirty="0">
                        <a:latin typeface="+mj-lt"/>
                        <a:cs typeface="Times New Roman" panose="02020603050405020304" pitchFamily="18" charset="0"/>
                      </a:endParaRPr>
                    </a:p>
                  </a:txBody>
                  <a:tcPr/>
                </a:tc>
                <a:tc>
                  <a:txBody>
                    <a:bodyPr/>
                    <a:lstStyle/>
                    <a:p>
                      <a:endParaRPr lang="es-EC" sz="1500" kern="1200" dirty="0" smtClean="0">
                        <a:solidFill>
                          <a:schemeClr val="dk1"/>
                        </a:solidFill>
                        <a:effectLst/>
                        <a:latin typeface="+mj-lt"/>
                        <a:ea typeface="+mn-ea"/>
                        <a:cs typeface="+mn-cs"/>
                      </a:endParaRPr>
                    </a:p>
                    <a:p>
                      <a:endParaRPr lang="es-EC" sz="1500" kern="1200" dirty="0" smtClean="0">
                        <a:solidFill>
                          <a:schemeClr val="dk1"/>
                        </a:solidFill>
                        <a:effectLst/>
                        <a:latin typeface="+mj-lt"/>
                        <a:ea typeface="+mn-ea"/>
                        <a:cs typeface="+mn-cs"/>
                      </a:endParaRPr>
                    </a:p>
                    <a:p>
                      <a:endParaRPr lang="es-EC" sz="1500" kern="1200" dirty="0" smtClean="0">
                        <a:solidFill>
                          <a:schemeClr val="dk1"/>
                        </a:solidFill>
                        <a:effectLst/>
                        <a:latin typeface="+mj-lt"/>
                        <a:ea typeface="+mn-ea"/>
                        <a:cs typeface="+mn-cs"/>
                      </a:endParaRPr>
                    </a:p>
                    <a:p>
                      <a:pPr algn="just"/>
                      <a:endParaRPr lang="es-EC" sz="1500" b="1" kern="1200" dirty="0" smtClean="0">
                        <a:solidFill>
                          <a:schemeClr val="dk1"/>
                        </a:solidFill>
                        <a:effectLst/>
                        <a:latin typeface="+mj-lt"/>
                        <a:ea typeface="+mn-ea"/>
                        <a:cs typeface="+mn-cs"/>
                      </a:endParaRPr>
                    </a:p>
                    <a:p>
                      <a:pPr algn="just"/>
                      <a:r>
                        <a:rPr lang="es-EC" sz="1500" b="1" kern="1200" dirty="0" smtClean="0">
                          <a:solidFill>
                            <a:schemeClr val="dk1"/>
                          </a:solidFill>
                          <a:effectLst/>
                          <a:latin typeface="+mj-lt"/>
                          <a:ea typeface="+mn-ea"/>
                          <a:cs typeface="+mn-cs"/>
                        </a:rPr>
                        <a:t>FORTALECER LA MOVILIDAD HUMANA EN LA PARROQUIA AHUANO, MEDIANTE EL SERVICIO DE TRANSPORTE FLUVIAL TAMBERÍA PARA LAS COMUNIDADES LOCALIZADAS EN LOS AFLUENTES DE LOS RÍOS NAPO Y ARAJUNO.</a:t>
                      </a:r>
                      <a:endParaRPr lang="es-EC" sz="1500" b="1" dirty="0">
                        <a:latin typeface="+mj-lt"/>
                        <a:cs typeface="Times New Roman" panose="02020603050405020304" pitchFamily="18" charset="0"/>
                      </a:endParaRPr>
                    </a:p>
                  </a:txBody>
                  <a:tcPr/>
                </a:tc>
                <a:tc>
                  <a:txBody>
                    <a:bodyPr/>
                    <a:lstStyle/>
                    <a:p>
                      <a:pPr algn="just"/>
                      <a:r>
                        <a:rPr lang="es-EC" sz="1400" b="1" dirty="0" smtClean="0">
                          <a:latin typeface="+mj-lt"/>
                          <a:cs typeface="Times New Roman" panose="02020603050405020304" pitchFamily="18" charset="0"/>
                        </a:rPr>
                        <a:t>GOBIERNO AUTÓNOMO DESCENTRALIZADO PROVINCIAL DE NAPO: </a:t>
                      </a:r>
                      <a:r>
                        <a:rPr lang="es-EC" sz="1400" b="0" dirty="0" smtClean="0">
                          <a:latin typeface="+mj-lt"/>
                          <a:cs typeface="Times New Roman" panose="02020603050405020304" pitchFamily="18" charset="0"/>
                        </a:rPr>
                        <a:t>USD 63,127.07</a:t>
                      </a:r>
                    </a:p>
                    <a:p>
                      <a:pPr algn="just"/>
                      <a:endParaRPr lang="es-EC" sz="1400" b="0" dirty="0" smtClean="0">
                        <a:latin typeface="+mj-lt"/>
                        <a:cs typeface="Times New Roman" panose="02020603050405020304" pitchFamily="18" charset="0"/>
                      </a:endParaRPr>
                    </a:p>
                    <a:p>
                      <a:pPr algn="just"/>
                      <a:r>
                        <a:rPr lang="es-EC" sz="1400" b="1" dirty="0" smtClean="0">
                          <a:latin typeface="+mj-lt"/>
                          <a:cs typeface="Times New Roman" panose="02020603050405020304" pitchFamily="18" charset="0"/>
                        </a:rPr>
                        <a:t>GOBIERNO AUTÓNOMO DESCENTRALIZADO PARROQUIAL DE AHUANO: </a:t>
                      </a:r>
                      <a:r>
                        <a:rPr lang="es-EC" sz="1400" b="0" dirty="0" smtClean="0">
                          <a:latin typeface="+mj-lt"/>
                          <a:cs typeface="Times New Roman" panose="02020603050405020304" pitchFamily="18" charset="0"/>
                        </a:rPr>
                        <a:t>USD 0.00</a:t>
                      </a:r>
                    </a:p>
                    <a:p>
                      <a:pPr algn="just"/>
                      <a:endParaRPr lang="es-EC" sz="1200" b="0" dirty="0" smtClean="0">
                        <a:latin typeface="+mj-lt"/>
                        <a:cs typeface="Times New Roman" panose="02020603050405020304" pitchFamily="18" charset="0"/>
                      </a:endParaRPr>
                    </a:p>
                    <a:p>
                      <a:pPr algn="just"/>
                      <a:endParaRPr lang="es-EC" sz="1200" b="0" dirty="0" smtClean="0">
                        <a:latin typeface="+mj-lt"/>
                        <a:cs typeface="Times New Roman" panose="02020603050405020304" pitchFamily="18" charset="0"/>
                      </a:endParaRPr>
                    </a:p>
                    <a:p>
                      <a:pPr algn="just"/>
                      <a:r>
                        <a:rPr lang="es-EC" sz="1200" b="1" dirty="0" smtClean="0">
                          <a:latin typeface="+mj-lt"/>
                          <a:cs typeface="Times New Roman" panose="02020603050405020304" pitchFamily="18" charset="0"/>
                        </a:rPr>
                        <a:t>NOTA: </a:t>
                      </a:r>
                      <a:r>
                        <a:rPr lang="es-EC" sz="1200" b="0" dirty="0" smtClean="0">
                          <a:latin typeface="+mj-lt"/>
                          <a:cs typeface="Times New Roman" panose="02020603050405020304" pitchFamily="18" charset="0"/>
                        </a:rPr>
                        <a:t>ES IMPORTANTE MENCIONAR QUE EL CONVENIO FUE LEGALIZADO EN EL AÑO 2023, PERO LA ETAPA DE EJECUCIÓN ES EN EL AÑO 2024.</a:t>
                      </a:r>
                      <a:endParaRPr lang="es-EC" sz="120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145095762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365793" y="91464"/>
            <a:ext cx="9875520" cy="664216"/>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a:t>
            </a:r>
            <a:endParaRPr lang="es-EC" dirty="0"/>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1291340982"/>
              </p:ext>
            </p:extLst>
          </p:nvPr>
        </p:nvGraphicFramePr>
        <p:xfrm>
          <a:off x="1568990" y="859017"/>
          <a:ext cx="10410573" cy="5882640"/>
        </p:xfrm>
        <a:graphic>
          <a:graphicData uri="http://schemas.openxmlformats.org/drawingml/2006/table">
            <a:tbl>
              <a:tblPr firstRow="1" bandRow="1">
                <a:tableStyleId>{5C22544A-7EE6-4342-B048-85BDC9FD1C3A}</a:tableStyleId>
              </a:tblPr>
              <a:tblGrid>
                <a:gridCol w="3474354">
                  <a:extLst>
                    <a:ext uri="{9D8B030D-6E8A-4147-A177-3AD203B41FA5}">
                      <a16:colId xmlns="" xmlns:a16="http://schemas.microsoft.com/office/drawing/2014/main" val="839234209"/>
                    </a:ext>
                  </a:extLst>
                </a:gridCol>
                <a:gridCol w="1797785">
                  <a:extLst>
                    <a:ext uri="{9D8B030D-6E8A-4147-A177-3AD203B41FA5}">
                      <a16:colId xmlns="" xmlns:a16="http://schemas.microsoft.com/office/drawing/2014/main" val="907603912"/>
                    </a:ext>
                  </a:extLst>
                </a:gridCol>
                <a:gridCol w="3740217">
                  <a:extLst>
                    <a:ext uri="{9D8B030D-6E8A-4147-A177-3AD203B41FA5}">
                      <a16:colId xmlns="" xmlns:a16="http://schemas.microsoft.com/office/drawing/2014/main" val="1705211138"/>
                    </a:ext>
                  </a:extLst>
                </a:gridCol>
                <a:gridCol w="1398217">
                  <a:extLst>
                    <a:ext uri="{9D8B030D-6E8A-4147-A177-3AD203B41FA5}">
                      <a16:colId xmlns="" xmlns:a16="http://schemas.microsoft.com/office/drawing/2014/main" val="4241598638"/>
                    </a:ext>
                  </a:extLst>
                </a:gridCol>
              </a:tblGrid>
              <a:tr h="516168">
                <a:tc>
                  <a:txBody>
                    <a:bodyPr/>
                    <a:lstStyle/>
                    <a:p>
                      <a:pPr algn="ctr"/>
                      <a:r>
                        <a:rPr lang="es-ES" sz="1400" dirty="0">
                          <a:latin typeface="Corbel" panose="020B0503020204020204" pitchFamily="34" charset="0"/>
                          <a:cs typeface="Arial" panose="020B0604020202020204" pitchFamily="34" charset="0"/>
                        </a:rPr>
                        <a:t>NOMBRE DEL CONVENIO</a:t>
                      </a:r>
                      <a:endParaRPr lang="es-EC" sz="1400" dirty="0">
                        <a:latin typeface="Corbel" panose="020B0503020204020204" pitchFamily="34" charset="0"/>
                        <a:cs typeface="Arial" panose="020B0604020202020204" pitchFamily="34" charset="0"/>
                      </a:endParaRPr>
                    </a:p>
                  </a:txBody>
                  <a:tcPr/>
                </a:tc>
                <a:tc>
                  <a:txBody>
                    <a:bodyPr/>
                    <a:lstStyle/>
                    <a:p>
                      <a:pPr algn="ctr"/>
                      <a:r>
                        <a:rPr lang="es-ES" sz="1400" dirty="0">
                          <a:latin typeface="Corbel" panose="020B0503020204020204" pitchFamily="34" charset="0"/>
                          <a:cs typeface="Arial" panose="020B0604020202020204" pitchFamily="34" charset="0"/>
                        </a:rPr>
                        <a:t>INSTITUCION </a:t>
                      </a:r>
                      <a:endParaRPr lang="es-EC" sz="1400" dirty="0">
                        <a:latin typeface="Corbel" panose="020B0503020204020204" pitchFamily="34" charset="0"/>
                        <a:cs typeface="Arial" panose="020B0604020202020204" pitchFamily="34" charset="0"/>
                      </a:endParaRPr>
                    </a:p>
                  </a:txBody>
                  <a:tcPr/>
                </a:tc>
                <a:tc>
                  <a:txBody>
                    <a:bodyPr/>
                    <a:lstStyle/>
                    <a:p>
                      <a:pPr algn="ctr"/>
                      <a:r>
                        <a:rPr lang="es-ES" sz="1400" dirty="0">
                          <a:latin typeface="Corbel" panose="020B0503020204020204" pitchFamily="34" charset="0"/>
                          <a:cs typeface="Arial" panose="020B0604020202020204" pitchFamily="34" charset="0"/>
                        </a:rPr>
                        <a:t>OBJETO DEL CONVENIO</a:t>
                      </a:r>
                      <a:endParaRPr lang="es-EC" sz="1400" dirty="0">
                        <a:latin typeface="Corbel" panose="020B0503020204020204" pitchFamily="34" charset="0"/>
                        <a:cs typeface="Arial" panose="020B0604020202020204" pitchFamily="34" charset="0"/>
                      </a:endParaRPr>
                    </a:p>
                  </a:txBody>
                  <a:tcPr/>
                </a:tc>
                <a:tc>
                  <a:txBody>
                    <a:bodyPr/>
                    <a:lstStyle/>
                    <a:p>
                      <a:pPr algn="ctr"/>
                      <a:r>
                        <a:rPr lang="es-ES" sz="1400" dirty="0">
                          <a:latin typeface="Corbel" panose="020B0503020204020204" pitchFamily="34" charset="0"/>
                          <a:cs typeface="Arial" panose="020B0604020202020204" pitchFamily="34" charset="0"/>
                        </a:rPr>
                        <a:t>APORTE ECONÓMICO</a:t>
                      </a:r>
                      <a:endParaRPr lang="es-EC" sz="1400" dirty="0">
                        <a:latin typeface="Corbel" panose="020B0503020204020204" pitchFamily="34" charset="0"/>
                        <a:cs typeface="Arial" panose="020B0604020202020204" pitchFamily="34" charset="0"/>
                      </a:endParaRPr>
                    </a:p>
                  </a:txBody>
                  <a:tcPr/>
                </a:tc>
                <a:extLst>
                  <a:ext uri="{0D108BD9-81ED-4DB2-BD59-A6C34878D82A}">
                    <a16:rowId xmlns="" xmlns:a16="http://schemas.microsoft.com/office/drawing/2014/main" val="3470730961"/>
                  </a:ext>
                </a:extLst>
              </a:tr>
              <a:tr h="4688545">
                <a:tc>
                  <a:txBody>
                    <a:bodyPr/>
                    <a:lstStyle/>
                    <a:p>
                      <a:pPr algn="just"/>
                      <a:r>
                        <a:rPr lang="es-EC" sz="1600" kern="1200" dirty="0">
                          <a:solidFill>
                            <a:schemeClr val="dk1"/>
                          </a:solidFill>
                          <a:effectLst/>
                          <a:latin typeface="+mj-lt"/>
                          <a:ea typeface="+mn-ea"/>
                          <a:cs typeface="+mn-cs"/>
                        </a:rPr>
                        <a:t>CONVENIO DE COOPERACIÓN TÉCNICO ECONÓMICA NO. AM-02-15D01-21898-D ENTRE EL MINISTERIO DE INCLUSIÓN ECONÓMICA Y SOCIAL- MIES Y GOBIERNO AUTÓNOMO DESCENTRALIZADO PARROQUIAL RURAL DE AHUANO (GAD) </a:t>
                      </a:r>
                      <a:r>
                        <a:rPr lang="es-EC" sz="1600" b="1" kern="1200" dirty="0">
                          <a:solidFill>
                            <a:schemeClr val="dk1"/>
                          </a:solidFill>
                          <a:effectLst/>
                          <a:latin typeface="+mj-lt"/>
                          <a:ea typeface="+mn-ea"/>
                          <a:cs typeface="+mn-cs"/>
                        </a:rPr>
                        <a:t>PARA LA IMPLEMENTACIÓN DE SERVICIOS DE PERSONAS ADULTAS MAYORES –PEJ EN LA MODALIDAD ATENCIÓN DOMICILIARIA PARA PERSONAS ADULTAS MAYORES SIN DISCAPACIDAD.</a:t>
                      </a:r>
                      <a:endParaRPr lang="es-EC" sz="1600" b="1" dirty="0">
                        <a:latin typeface="+mj-lt"/>
                        <a:cs typeface="Times New Roman" panose="02020603050405020304" pitchFamily="18" charset="0"/>
                      </a:endParaRPr>
                    </a:p>
                  </a:txBody>
                  <a:tcPr/>
                </a:tc>
                <a:tc>
                  <a:txBody>
                    <a:bodyPr/>
                    <a:lstStyle/>
                    <a:p>
                      <a:pPr algn="just"/>
                      <a:endParaRPr lang="es-ES" sz="1200" dirty="0">
                        <a:latin typeface="+mj-lt"/>
                        <a:cs typeface="Times New Roman" panose="02020603050405020304" pitchFamily="18" charset="0"/>
                      </a:endParaRPr>
                    </a:p>
                    <a:p>
                      <a:pPr algn="just"/>
                      <a:endParaRPr lang="es-ES" sz="1200" dirty="0">
                        <a:latin typeface="+mj-lt"/>
                        <a:cs typeface="Times New Roman" panose="02020603050405020304" pitchFamily="18" charset="0"/>
                      </a:endParaRPr>
                    </a:p>
                    <a:p>
                      <a:pPr algn="just"/>
                      <a:endParaRPr lang="es-ES" sz="1200" dirty="0">
                        <a:latin typeface="+mj-lt"/>
                        <a:cs typeface="Times New Roman" panose="02020603050405020304" pitchFamily="18" charset="0"/>
                      </a:endParaRPr>
                    </a:p>
                    <a:p>
                      <a:pPr algn="just"/>
                      <a:endParaRPr lang="es-ES" sz="1200" dirty="0">
                        <a:latin typeface="+mj-lt"/>
                        <a:cs typeface="Times New Roman" panose="02020603050405020304" pitchFamily="18" charset="0"/>
                      </a:endParaRPr>
                    </a:p>
                    <a:p>
                      <a:pPr algn="just"/>
                      <a:endParaRPr lang="es-ES" sz="1200" dirty="0">
                        <a:latin typeface="+mj-lt"/>
                        <a:cs typeface="Times New Roman" panose="02020603050405020304" pitchFamily="18" charset="0"/>
                      </a:endParaRPr>
                    </a:p>
                    <a:p>
                      <a:pPr algn="just"/>
                      <a:r>
                        <a:rPr lang="es-ES" sz="1600" dirty="0">
                          <a:latin typeface="+mj-lt"/>
                          <a:cs typeface="Times New Roman" panose="02020603050405020304" pitchFamily="18" charset="0"/>
                        </a:rPr>
                        <a:t>MINISTERIO DE INCLUSIÓN ECONÓMICA Y SOCIAL</a:t>
                      </a:r>
                      <a:endParaRPr lang="es-EC" sz="1600" dirty="0">
                        <a:latin typeface="+mj-lt"/>
                        <a:cs typeface="Times New Roman" panose="02020603050405020304" pitchFamily="18" charset="0"/>
                      </a:endParaRPr>
                    </a:p>
                  </a:txBody>
                  <a:tcPr/>
                </a:tc>
                <a:tc>
                  <a:txBody>
                    <a:bodyPr/>
                    <a:lstStyle/>
                    <a:p>
                      <a:pPr algn="just"/>
                      <a:r>
                        <a:rPr lang="es-EC" sz="1400" i="0" kern="1200" dirty="0" smtClean="0">
                          <a:solidFill>
                            <a:schemeClr val="dk1"/>
                          </a:solidFill>
                          <a:effectLst/>
                          <a:latin typeface="+mj-lt"/>
                          <a:ea typeface="+mn-ea"/>
                          <a:cs typeface="+mn-cs"/>
                        </a:rPr>
                        <a:t>GARANTIZAR LA CALIDAD DE LOS SERVICIOS PARA PERSONAS ADULTAS MAYORES-PEJ, EN LA MODALIDAD ATENCIÓN DOMICILIARIA PARA PERSONAS ADULTAS MAYORES SIN DISCPACIDAD, CONFORME A LA NORMA TÉCNICA PARA LA IMPLEMENTACIÓN Y PRESTACIÓN DE SERVICIOS DE ATENCIÓN Y CUIDADO”:</a:t>
                      </a:r>
                    </a:p>
                    <a:p>
                      <a:endParaRPr lang="es-EC" sz="1200" i="1" kern="1200" dirty="0">
                        <a:solidFill>
                          <a:schemeClr val="dk1"/>
                        </a:solidFill>
                        <a:effectLst/>
                        <a:latin typeface="+mj-lt"/>
                        <a:ea typeface="+mn-ea"/>
                        <a:cs typeface="+mn-cs"/>
                      </a:endParaRPr>
                    </a:p>
                    <a:p>
                      <a:pPr marL="171450" lvl="0" indent="-171450">
                        <a:buFont typeface="Arial" panose="020B0604020202020204" pitchFamily="34" charset="0"/>
                        <a:buChar char="•"/>
                      </a:pPr>
                      <a:r>
                        <a:rPr lang="es-ES" sz="1400" kern="1200" dirty="0">
                          <a:solidFill>
                            <a:schemeClr val="dk1"/>
                          </a:solidFill>
                          <a:effectLst/>
                          <a:latin typeface="+mj-lt"/>
                          <a:ea typeface="+mn-ea"/>
                          <a:cs typeface="+mn-cs"/>
                        </a:rPr>
                        <a:t>PAGO DE HABERES DE LOS </a:t>
                      </a:r>
                      <a:r>
                        <a:rPr lang="es-ES" sz="1400" kern="1200" dirty="0" smtClean="0">
                          <a:solidFill>
                            <a:schemeClr val="dk1"/>
                          </a:solidFill>
                          <a:effectLst/>
                          <a:latin typeface="+mj-lt"/>
                          <a:ea typeface="+mn-ea"/>
                          <a:cs typeface="+mn-cs"/>
                        </a:rPr>
                        <a:t>PROMOTORES</a:t>
                      </a:r>
                    </a:p>
                    <a:p>
                      <a:pPr marL="171450" lvl="0" indent="-171450">
                        <a:buFont typeface="Arial" panose="020B0604020202020204" pitchFamily="34" charset="0"/>
                        <a:buChar char="•"/>
                      </a:pPr>
                      <a:r>
                        <a:rPr lang="es-ES" sz="1400" kern="1200" dirty="0" smtClean="0">
                          <a:solidFill>
                            <a:schemeClr val="dk1"/>
                          </a:solidFill>
                          <a:effectLst/>
                          <a:latin typeface="+mj-lt"/>
                          <a:ea typeface="+mn-ea"/>
                          <a:cs typeface="+mn-cs"/>
                        </a:rPr>
                        <a:t> </a:t>
                      </a:r>
                      <a:r>
                        <a:rPr lang="es-ES" sz="1400" kern="1200" dirty="0">
                          <a:solidFill>
                            <a:schemeClr val="dk1"/>
                          </a:solidFill>
                          <a:effectLst/>
                          <a:latin typeface="+mj-lt"/>
                          <a:ea typeface="+mn-ea"/>
                          <a:cs typeface="+mn-cs"/>
                        </a:rPr>
                        <a:t>(80 USUARIOS)</a:t>
                      </a:r>
                      <a:endParaRPr lang="es-EC" sz="1400" kern="1200" dirty="0">
                        <a:solidFill>
                          <a:schemeClr val="dk1"/>
                        </a:solidFill>
                        <a:effectLst/>
                        <a:latin typeface="+mj-lt"/>
                        <a:ea typeface="+mn-ea"/>
                        <a:cs typeface="+mn-cs"/>
                      </a:endParaRPr>
                    </a:p>
                    <a:p>
                      <a:pPr marL="171450" lvl="0" indent="-171450">
                        <a:buFont typeface="Arial" panose="020B0604020202020204" pitchFamily="34" charset="0"/>
                        <a:buChar char="•"/>
                      </a:pPr>
                      <a:r>
                        <a:rPr lang="es-ES" sz="1400" kern="1200" dirty="0">
                          <a:solidFill>
                            <a:schemeClr val="dk1"/>
                          </a:solidFill>
                          <a:effectLst/>
                          <a:latin typeface="+mj-lt"/>
                          <a:ea typeface="+mn-ea"/>
                          <a:cs typeface="+mn-cs"/>
                        </a:rPr>
                        <a:t>KITS DE ALIMENTOS </a:t>
                      </a:r>
                      <a:endParaRPr lang="es-EC" sz="1400" kern="1200" dirty="0">
                        <a:solidFill>
                          <a:schemeClr val="dk1"/>
                        </a:solidFill>
                        <a:effectLst/>
                        <a:latin typeface="+mj-lt"/>
                        <a:ea typeface="+mn-ea"/>
                        <a:cs typeface="+mn-cs"/>
                      </a:endParaRPr>
                    </a:p>
                    <a:p>
                      <a:pPr marL="171450" lvl="0" indent="-171450">
                        <a:buFont typeface="Arial" panose="020B0604020202020204" pitchFamily="34" charset="0"/>
                        <a:buChar char="•"/>
                      </a:pPr>
                      <a:r>
                        <a:rPr lang="es-ES" sz="1400" kern="1200" dirty="0">
                          <a:solidFill>
                            <a:schemeClr val="dk1"/>
                          </a:solidFill>
                          <a:effectLst/>
                          <a:latin typeface="+mj-lt"/>
                          <a:ea typeface="+mn-ea"/>
                          <a:cs typeface="+mn-cs"/>
                        </a:rPr>
                        <a:t>MATERIALES DE OFICINA </a:t>
                      </a:r>
                      <a:endParaRPr lang="es-EC" sz="1400" kern="1200" dirty="0">
                        <a:solidFill>
                          <a:schemeClr val="dk1"/>
                        </a:solidFill>
                        <a:effectLst/>
                        <a:latin typeface="+mj-lt"/>
                        <a:ea typeface="+mn-ea"/>
                        <a:cs typeface="+mn-cs"/>
                      </a:endParaRPr>
                    </a:p>
                    <a:p>
                      <a:pPr marL="171450" lvl="0" indent="-171450">
                        <a:buFont typeface="Arial" panose="020B0604020202020204" pitchFamily="34" charset="0"/>
                        <a:buChar char="•"/>
                      </a:pPr>
                      <a:r>
                        <a:rPr lang="es-ES" sz="1400" kern="1200" dirty="0">
                          <a:solidFill>
                            <a:schemeClr val="dk1"/>
                          </a:solidFill>
                          <a:effectLst/>
                          <a:latin typeface="+mj-lt"/>
                          <a:ea typeface="+mn-ea"/>
                          <a:cs typeface="+mn-cs"/>
                        </a:rPr>
                        <a:t>MATERIAL DIDACTICO </a:t>
                      </a:r>
                      <a:endParaRPr lang="es-EC" sz="1400" kern="1200" dirty="0">
                        <a:solidFill>
                          <a:schemeClr val="dk1"/>
                        </a:solidFill>
                        <a:effectLst/>
                        <a:latin typeface="+mj-lt"/>
                        <a:ea typeface="+mn-ea"/>
                        <a:cs typeface="+mn-cs"/>
                      </a:endParaRPr>
                    </a:p>
                    <a:p>
                      <a:pPr marL="171450" lvl="0" indent="-171450">
                        <a:buFont typeface="Arial" panose="020B0604020202020204" pitchFamily="34" charset="0"/>
                        <a:buChar char="•"/>
                      </a:pPr>
                      <a:r>
                        <a:rPr lang="es-EC" sz="1400" kern="1200" dirty="0">
                          <a:solidFill>
                            <a:schemeClr val="dk1"/>
                          </a:solidFill>
                          <a:effectLst/>
                          <a:latin typeface="+mj-lt"/>
                          <a:ea typeface="+mn-ea"/>
                          <a:cs typeface="+mn-cs"/>
                        </a:rPr>
                        <a:t>FORTALECIMIENTO A LA CALIDAD DE VIDA A TRAVÉS DE LA PARTICIPACIÓN  DEL  GRUPO  VULNERABLE  DEL  CENTRO  GERONTOLÓGICO  DE  LA PARROQUIA AHUANO EN ACTIVIDADES SOCIALES- MIS MEJORES AÑOS EN MOVIMIENTO 2024, CANTÓN TENA, PROVINCIA DE NAPO</a:t>
                      </a:r>
                    </a:p>
                    <a:p>
                      <a:endParaRPr lang="es-EC" sz="1200" kern="1200" dirty="0">
                        <a:solidFill>
                          <a:schemeClr val="dk1"/>
                        </a:solidFill>
                        <a:effectLst/>
                        <a:latin typeface="+mj-lt"/>
                        <a:ea typeface="+mn-ea"/>
                        <a:cs typeface="+mn-cs"/>
                      </a:endParaRPr>
                    </a:p>
                  </a:txBody>
                  <a:tcPr/>
                </a:tc>
                <a:tc>
                  <a:txBody>
                    <a:bodyPr/>
                    <a:lstStyle/>
                    <a:p>
                      <a:pPr algn="just"/>
                      <a:endParaRPr lang="es-EC" sz="1200" b="1" dirty="0">
                        <a:latin typeface="+mj-lt"/>
                        <a:cs typeface="Times New Roman" panose="02020603050405020304" pitchFamily="18" charset="0"/>
                      </a:endParaRPr>
                    </a:p>
                    <a:p>
                      <a:pPr algn="just"/>
                      <a:endParaRPr lang="es-EC" sz="1200" b="1" dirty="0">
                        <a:latin typeface="+mj-lt"/>
                        <a:cs typeface="Times New Roman" panose="02020603050405020304" pitchFamily="18" charset="0"/>
                      </a:endParaRPr>
                    </a:p>
                    <a:p>
                      <a:pPr algn="just"/>
                      <a:endParaRPr lang="es-EC" sz="1200" b="1" dirty="0">
                        <a:latin typeface="+mj-lt"/>
                        <a:cs typeface="Times New Roman" panose="02020603050405020304" pitchFamily="18" charset="0"/>
                      </a:endParaRPr>
                    </a:p>
                    <a:p>
                      <a:pPr algn="just"/>
                      <a:endParaRPr lang="es-EC" sz="1500" b="1" dirty="0">
                        <a:latin typeface="+mj-lt"/>
                        <a:cs typeface="Times New Roman" panose="02020603050405020304" pitchFamily="18" charset="0"/>
                      </a:endParaRPr>
                    </a:p>
                    <a:p>
                      <a:pPr algn="just"/>
                      <a:r>
                        <a:rPr lang="es-EC" sz="1400" b="1" dirty="0" smtClean="0">
                          <a:latin typeface="+mj-lt"/>
                          <a:cs typeface="Times New Roman" panose="02020603050405020304" pitchFamily="18" charset="0"/>
                        </a:rPr>
                        <a:t>MINISTERIO DE INCLUSIÓN ECONÓMICA Y SOCIAL: </a:t>
                      </a:r>
                      <a:r>
                        <a:rPr lang="es-EC" sz="1400" b="0" dirty="0" smtClean="0">
                          <a:latin typeface="+mj-lt"/>
                          <a:cs typeface="Times New Roman" panose="02020603050405020304" pitchFamily="18" charset="0"/>
                        </a:rPr>
                        <a:t>USD 17,386.40</a:t>
                      </a:r>
                    </a:p>
                    <a:p>
                      <a:pPr algn="just"/>
                      <a:endParaRPr lang="es-EC" sz="1400" b="0" dirty="0" smtClean="0">
                        <a:latin typeface="+mj-lt"/>
                        <a:cs typeface="Times New Roman" panose="02020603050405020304" pitchFamily="18" charset="0"/>
                      </a:endParaRPr>
                    </a:p>
                    <a:p>
                      <a:pPr algn="just"/>
                      <a:r>
                        <a:rPr lang="es-EC" sz="1400" b="1" dirty="0" smtClean="0">
                          <a:latin typeface="+mj-lt"/>
                          <a:cs typeface="Times New Roman" panose="02020603050405020304" pitchFamily="18" charset="0"/>
                        </a:rPr>
                        <a:t>GOBIERNO AUTÓNOMO DESCENTRALIZADO PARROQUIAL DE AHUANO: </a:t>
                      </a:r>
                      <a:r>
                        <a:rPr lang="es-EC" sz="1400" b="0" dirty="0" smtClean="0">
                          <a:latin typeface="+mj-lt"/>
                          <a:cs typeface="Times New Roman" panose="02020603050405020304" pitchFamily="18" charset="0"/>
                        </a:rPr>
                        <a:t>USD 17,090.36</a:t>
                      </a:r>
                    </a:p>
                    <a:p>
                      <a:pPr algn="just"/>
                      <a:endParaRPr lang="es-EC" sz="1200" b="0" dirty="0">
                        <a:latin typeface="+mj-lt"/>
                        <a:cs typeface="Times New Roman" panose="02020603050405020304" pitchFamily="18" charset="0"/>
                      </a:endParaRPr>
                    </a:p>
                    <a:p>
                      <a:pPr algn="just"/>
                      <a:endParaRPr lang="es-EC" sz="1200" b="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6263536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143001" y="313136"/>
            <a:ext cx="9875520" cy="1356360"/>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a:t>
            </a:r>
            <a:endParaRPr lang="es-EC" dirty="0"/>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1421282431"/>
              </p:ext>
            </p:extLst>
          </p:nvPr>
        </p:nvGraphicFramePr>
        <p:xfrm>
          <a:off x="1365793" y="1454704"/>
          <a:ext cx="10188898" cy="4641183"/>
        </p:xfrm>
        <a:graphic>
          <a:graphicData uri="http://schemas.openxmlformats.org/drawingml/2006/table">
            <a:tbl>
              <a:tblPr firstRow="1" bandRow="1">
                <a:tableStyleId>{5C22544A-7EE6-4342-B048-85BDC9FD1C3A}</a:tableStyleId>
              </a:tblPr>
              <a:tblGrid>
                <a:gridCol w="3400373">
                  <a:extLst>
                    <a:ext uri="{9D8B030D-6E8A-4147-A177-3AD203B41FA5}">
                      <a16:colId xmlns="" xmlns:a16="http://schemas.microsoft.com/office/drawing/2014/main" val="839234209"/>
                    </a:ext>
                  </a:extLst>
                </a:gridCol>
                <a:gridCol w="2071280">
                  <a:extLst>
                    <a:ext uri="{9D8B030D-6E8A-4147-A177-3AD203B41FA5}">
                      <a16:colId xmlns="" xmlns:a16="http://schemas.microsoft.com/office/drawing/2014/main" val="907603912"/>
                    </a:ext>
                  </a:extLst>
                </a:gridCol>
                <a:gridCol w="3045463">
                  <a:extLst>
                    <a:ext uri="{9D8B030D-6E8A-4147-A177-3AD203B41FA5}">
                      <a16:colId xmlns="" xmlns:a16="http://schemas.microsoft.com/office/drawing/2014/main" val="1705211138"/>
                    </a:ext>
                  </a:extLst>
                </a:gridCol>
                <a:gridCol w="1671782">
                  <a:extLst>
                    <a:ext uri="{9D8B030D-6E8A-4147-A177-3AD203B41FA5}">
                      <a16:colId xmlns="" xmlns:a16="http://schemas.microsoft.com/office/drawing/2014/main" val="4241598638"/>
                    </a:ext>
                  </a:extLst>
                </a:gridCol>
              </a:tblGrid>
              <a:tr h="388964">
                <a:tc>
                  <a:txBody>
                    <a:bodyPr/>
                    <a:lstStyle/>
                    <a:p>
                      <a:pPr algn="ctr"/>
                      <a:r>
                        <a:rPr lang="es-ES" sz="1400" dirty="0">
                          <a:latin typeface="+mj-lt"/>
                          <a:cs typeface="Arial" panose="020B0604020202020204" pitchFamily="34" charset="0"/>
                        </a:rPr>
                        <a:t>NOMBRE DEL CONVENIO</a:t>
                      </a:r>
                      <a:endParaRPr lang="es-EC" sz="1400" dirty="0">
                        <a:latin typeface="+mj-lt"/>
                        <a:cs typeface="Arial" panose="020B0604020202020204" pitchFamily="34" charset="0"/>
                      </a:endParaRPr>
                    </a:p>
                  </a:txBody>
                  <a:tcPr/>
                </a:tc>
                <a:tc>
                  <a:txBody>
                    <a:bodyPr/>
                    <a:lstStyle/>
                    <a:p>
                      <a:pPr algn="ctr"/>
                      <a:r>
                        <a:rPr lang="es-ES" sz="1400" dirty="0">
                          <a:latin typeface="+mj-lt"/>
                          <a:cs typeface="Arial" panose="020B0604020202020204" pitchFamily="34" charset="0"/>
                        </a:rPr>
                        <a:t>INSTITUCION </a:t>
                      </a:r>
                      <a:endParaRPr lang="es-EC" sz="1400" dirty="0">
                        <a:latin typeface="+mj-lt"/>
                        <a:cs typeface="Arial" panose="020B0604020202020204" pitchFamily="34" charset="0"/>
                      </a:endParaRPr>
                    </a:p>
                  </a:txBody>
                  <a:tcPr/>
                </a:tc>
                <a:tc>
                  <a:txBody>
                    <a:bodyPr/>
                    <a:lstStyle/>
                    <a:p>
                      <a:pPr algn="ctr"/>
                      <a:r>
                        <a:rPr lang="es-ES" sz="1400" dirty="0">
                          <a:latin typeface="+mj-lt"/>
                          <a:cs typeface="Arial" panose="020B0604020202020204" pitchFamily="34" charset="0"/>
                        </a:rPr>
                        <a:t>OBJETO DEL CONVENIO</a:t>
                      </a:r>
                      <a:endParaRPr lang="es-EC" sz="1400" dirty="0">
                        <a:latin typeface="+mj-lt"/>
                        <a:cs typeface="Arial" panose="020B0604020202020204" pitchFamily="34" charset="0"/>
                      </a:endParaRPr>
                    </a:p>
                  </a:txBody>
                  <a:tcPr/>
                </a:tc>
                <a:tc>
                  <a:txBody>
                    <a:bodyPr/>
                    <a:lstStyle/>
                    <a:p>
                      <a:pPr algn="ctr"/>
                      <a:r>
                        <a:rPr lang="es-ES" sz="1400" dirty="0">
                          <a:latin typeface="+mj-lt"/>
                          <a:cs typeface="Arial" panose="020B0604020202020204" pitchFamily="34" charset="0"/>
                        </a:rPr>
                        <a:t>APORTE ECONÓMICO</a:t>
                      </a:r>
                      <a:endParaRPr lang="es-EC" sz="1400" dirty="0">
                        <a:latin typeface="+mj-lt"/>
                        <a:cs typeface="Arial" panose="020B0604020202020204" pitchFamily="34" charset="0"/>
                      </a:endParaRPr>
                    </a:p>
                  </a:txBody>
                  <a:tcPr/>
                </a:tc>
                <a:extLst>
                  <a:ext uri="{0D108BD9-81ED-4DB2-BD59-A6C34878D82A}">
                    <a16:rowId xmlns="" xmlns:a16="http://schemas.microsoft.com/office/drawing/2014/main" val="3470730961"/>
                  </a:ext>
                </a:extLst>
              </a:tr>
              <a:tr h="4123023">
                <a:tc>
                  <a:txBody>
                    <a:bodyPr/>
                    <a:lstStyle/>
                    <a:p>
                      <a:endParaRPr lang="es-EC" sz="1200" kern="1200" dirty="0" smtClean="0">
                        <a:solidFill>
                          <a:schemeClr val="dk1"/>
                        </a:solidFill>
                        <a:effectLst/>
                        <a:latin typeface="+mj-lt"/>
                        <a:ea typeface="+mn-ea"/>
                        <a:cs typeface="+mn-cs"/>
                      </a:endParaRPr>
                    </a:p>
                    <a:p>
                      <a:pPr algn="just"/>
                      <a:r>
                        <a:rPr lang="es-EC" sz="1500" kern="1200" dirty="0" smtClean="0">
                          <a:solidFill>
                            <a:schemeClr val="dk1"/>
                          </a:solidFill>
                          <a:effectLst/>
                          <a:latin typeface="+mj-lt"/>
                          <a:ea typeface="+mn-ea"/>
                          <a:cs typeface="+mn-cs"/>
                        </a:rPr>
                        <a:t>CONVENIO MODIFICATORIO AL CONVENIO DE COOPERACIÓN TÉCNICO ECONÓMICO NO. AM-02-15D01-21898-D ENTRE EL MINISTERIO DE INCLUSIÓN ECONÓMICA Y SOCIAL –MIES Y GOBIERNO AUTÓNOMO DESCENTRALIZADO PARROQUIAL RURAL DE AHUANO (GAD) PARA LA IMPLEMENTACIÓN DE SERVICIOS DE PERSONAS ADULTAS MAYORES – PEJ EN LA MODALIDAD ATENCIÓN DOMICILIARIA PARA PERSONAS ADULTAS MAYORES SIN DISCAPACIDAD</a:t>
                      </a:r>
                      <a:endParaRPr lang="es-ES" sz="1200" kern="1200" dirty="0" smtClean="0">
                        <a:solidFill>
                          <a:schemeClr val="dk1"/>
                        </a:solidFill>
                        <a:effectLst/>
                        <a:latin typeface="+mj-lt"/>
                        <a:ea typeface="+mn-ea"/>
                        <a:cs typeface="+mn-cs"/>
                      </a:endParaRPr>
                    </a:p>
                    <a:p>
                      <a:endParaRPr lang="es-EC" sz="1200" dirty="0">
                        <a:latin typeface="+mj-lt"/>
                        <a:cs typeface="Times New Roman" panose="02020603050405020304" pitchFamily="18" charset="0"/>
                      </a:endParaRPr>
                    </a:p>
                  </a:txBody>
                  <a:tcPr/>
                </a:tc>
                <a:tc>
                  <a:txBody>
                    <a:bodyPr/>
                    <a:lstStyle/>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endParaRPr lang="es-ES" sz="1600" dirty="0" smtClean="0">
                        <a:latin typeface="+mj-lt"/>
                        <a:cs typeface="Times New Roman" panose="02020603050405020304" pitchFamily="18" charset="0"/>
                      </a:endParaRPr>
                    </a:p>
                    <a:p>
                      <a:pPr algn="just"/>
                      <a:r>
                        <a:rPr lang="es-ES" sz="1600" dirty="0" smtClean="0">
                          <a:latin typeface="+mj-lt"/>
                          <a:cs typeface="Times New Roman" panose="02020603050405020304" pitchFamily="18" charset="0"/>
                        </a:rPr>
                        <a:t>MINISTERIO DE INCLUSIÓN ECONÓMICA Y SOCIAL</a:t>
                      </a:r>
                      <a:endParaRPr lang="es-EC" sz="1600" dirty="0">
                        <a:latin typeface="+mj-lt"/>
                        <a:cs typeface="Times New Roman" panose="02020603050405020304" pitchFamily="18" charset="0"/>
                      </a:endParaRPr>
                    </a:p>
                  </a:txBody>
                  <a:tcPr/>
                </a:tc>
                <a:tc>
                  <a:txBody>
                    <a:bodyPr/>
                    <a:lstStyle/>
                    <a:p>
                      <a:pPr algn="just"/>
                      <a:endParaRPr lang="es-EC" sz="1200" kern="1200" dirty="0" smtClean="0">
                        <a:solidFill>
                          <a:schemeClr val="dk1"/>
                        </a:solidFill>
                        <a:effectLst/>
                        <a:latin typeface="+mj-lt"/>
                        <a:ea typeface="+mn-ea"/>
                        <a:cs typeface="+mn-cs"/>
                      </a:endParaRPr>
                    </a:p>
                    <a:p>
                      <a:pPr algn="just"/>
                      <a:r>
                        <a:rPr lang="es-EC" sz="1600" i="0" kern="1200" dirty="0" smtClean="0">
                          <a:solidFill>
                            <a:schemeClr val="dk1"/>
                          </a:solidFill>
                          <a:effectLst/>
                          <a:latin typeface="+mj-lt"/>
                          <a:ea typeface="+mn-ea"/>
                          <a:cs typeface="+mn-cs"/>
                        </a:rPr>
                        <a:t>GARANTIZAR LA CALIDAD DE LOS SERVICIOS PARA PERSONAS ADULTAS MAYORES-PEJ, EN LA MODALIDAD ATENCIÓN DOMICILIARIA PARA PERSONAS ADULTAS MAYORES SIN DISCPACIDAD, CONFORME A LA NORMA TÉCNICA PARA LA IMPLEMENTACIÓN Y PRESTACIÓN DE SERVICIOS DE ATENCIÓN Y CUIDADO</a:t>
                      </a:r>
                    </a:p>
                    <a:p>
                      <a:pPr algn="just"/>
                      <a:endParaRPr lang="es-EC" sz="1200" i="1" kern="1200" dirty="0" smtClean="0">
                        <a:solidFill>
                          <a:schemeClr val="dk1"/>
                        </a:solidFill>
                        <a:effectLst/>
                        <a:latin typeface="+mj-lt"/>
                        <a:ea typeface="+mn-ea"/>
                        <a:cs typeface="+mn-cs"/>
                      </a:endParaRPr>
                    </a:p>
                    <a:p>
                      <a:endParaRPr lang="es-EC" sz="1200" kern="1200" dirty="0">
                        <a:solidFill>
                          <a:schemeClr val="dk1"/>
                        </a:solidFill>
                        <a:effectLst/>
                        <a:latin typeface="+mj-lt"/>
                        <a:ea typeface="+mn-ea"/>
                        <a:cs typeface="+mn-cs"/>
                      </a:endParaRPr>
                    </a:p>
                  </a:txBody>
                  <a:tcPr/>
                </a:tc>
                <a:tc>
                  <a:txBody>
                    <a:bodyPr/>
                    <a:lstStyle/>
                    <a:p>
                      <a:pPr algn="just"/>
                      <a:endParaRPr lang="es-EC" sz="1200" b="1" dirty="0" smtClean="0">
                        <a:latin typeface="+mj-lt"/>
                        <a:cs typeface="Times New Roman" panose="02020603050405020304" pitchFamily="18" charset="0"/>
                      </a:endParaRPr>
                    </a:p>
                    <a:p>
                      <a:pPr algn="just"/>
                      <a:endParaRPr lang="es-EC" sz="1200" b="1" dirty="0" smtClean="0">
                        <a:latin typeface="+mj-lt"/>
                        <a:cs typeface="Times New Roman" panose="02020603050405020304" pitchFamily="18" charset="0"/>
                      </a:endParaRPr>
                    </a:p>
                    <a:p>
                      <a:pPr algn="just"/>
                      <a:endParaRPr lang="es-EC" sz="1200" b="1" dirty="0" smtClean="0">
                        <a:latin typeface="+mj-lt"/>
                        <a:cs typeface="Times New Roman" panose="02020603050405020304" pitchFamily="18" charset="0"/>
                      </a:endParaRPr>
                    </a:p>
                    <a:p>
                      <a:pPr algn="just"/>
                      <a:endParaRPr lang="es-EC" sz="1400" b="1" dirty="0" smtClean="0">
                        <a:latin typeface="+mj-lt"/>
                        <a:cs typeface="Times New Roman" panose="02020603050405020304" pitchFamily="18" charset="0"/>
                      </a:endParaRPr>
                    </a:p>
                    <a:p>
                      <a:pPr algn="just"/>
                      <a:r>
                        <a:rPr lang="es-EC" sz="1400" b="1" dirty="0" smtClean="0">
                          <a:latin typeface="+mj-lt"/>
                          <a:cs typeface="Times New Roman" panose="02020603050405020304" pitchFamily="18" charset="0"/>
                        </a:rPr>
                        <a:t>MINISTERIO DE INCLUSIÓN ECONÓMICA Y SOCIAL: </a:t>
                      </a:r>
                      <a:r>
                        <a:rPr lang="es-EC" sz="1400" b="0" dirty="0" smtClean="0">
                          <a:latin typeface="+mj-lt"/>
                          <a:cs typeface="Times New Roman" panose="02020603050405020304" pitchFamily="18" charset="0"/>
                        </a:rPr>
                        <a:t>USD 6,519.90</a:t>
                      </a:r>
                    </a:p>
                    <a:p>
                      <a:pPr algn="just"/>
                      <a:endParaRPr lang="es-EC" sz="1400" b="0" dirty="0" smtClean="0">
                        <a:latin typeface="+mj-lt"/>
                        <a:cs typeface="Times New Roman" panose="02020603050405020304" pitchFamily="18" charset="0"/>
                      </a:endParaRPr>
                    </a:p>
                    <a:p>
                      <a:pPr algn="just"/>
                      <a:r>
                        <a:rPr lang="es-EC" sz="1400" b="1" dirty="0" smtClean="0">
                          <a:latin typeface="+mj-lt"/>
                          <a:cs typeface="Times New Roman" panose="02020603050405020304" pitchFamily="18" charset="0"/>
                        </a:rPr>
                        <a:t>GOBIERNO AUTÓNOMO DESCENTRALIZADO PARROQUIAL DE AHUANO: </a:t>
                      </a:r>
                      <a:r>
                        <a:rPr lang="es-EC" sz="1400" b="0" dirty="0" smtClean="0">
                          <a:latin typeface="+mj-lt"/>
                          <a:cs typeface="Times New Roman" panose="02020603050405020304" pitchFamily="18" charset="0"/>
                        </a:rPr>
                        <a:t>USD 11,147.18</a:t>
                      </a:r>
                    </a:p>
                    <a:p>
                      <a:pPr algn="just"/>
                      <a:endParaRPr lang="es-EC" sz="1200" b="0" dirty="0" smtClean="0">
                        <a:latin typeface="+mj-lt"/>
                        <a:cs typeface="Times New Roman" panose="02020603050405020304" pitchFamily="18" charset="0"/>
                      </a:endParaRPr>
                    </a:p>
                    <a:p>
                      <a:pPr algn="just"/>
                      <a:endParaRPr lang="es-EC" sz="1200" b="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28414521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143001" y="313136"/>
            <a:ext cx="9875520" cy="1356360"/>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a:t>
            </a:r>
            <a:endParaRPr lang="es-EC" dirty="0"/>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3890966057"/>
              </p:ext>
            </p:extLst>
          </p:nvPr>
        </p:nvGraphicFramePr>
        <p:xfrm>
          <a:off x="1173479" y="1389529"/>
          <a:ext cx="10627001" cy="5025863"/>
        </p:xfrm>
        <a:graphic>
          <a:graphicData uri="http://schemas.openxmlformats.org/drawingml/2006/table">
            <a:tbl>
              <a:tblPr firstRow="1" bandRow="1">
                <a:tableStyleId>{5C22544A-7EE6-4342-B048-85BDC9FD1C3A}</a:tableStyleId>
              </a:tblPr>
              <a:tblGrid>
                <a:gridCol w="2779685">
                  <a:extLst>
                    <a:ext uri="{9D8B030D-6E8A-4147-A177-3AD203B41FA5}">
                      <a16:colId xmlns="" xmlns:a16="http://schemas.microsoft.com/office/drawing/2014/main" val="839234209"/>
                    </a:ext>
                  </a:extLst>
                </a:gridCol>
                <a:gridCol w="1939636">
                  <a:extLst>
                    <a:ext uri="{9D8B030D-6E8A-4147-A177-3AD203B41FA5}">
                      <a16:colId xmlns="" xmlns:a16="http://schemas.microsoft.com/office/drawing/2014/main" val="907603912"/>
                    </a:ext>
                  </a:extLst>
                </a:gridCol>
                <a:gridCol w="4110182">
                  <a:extLst>
                    <a:ext uri="{9D8B030D-6E8A-4147-A177-3AD203B41FA5}">
                      <a16:colId xmlns="" xmlns:a16="http://schemas.microsoft.com/office/drawing/2014/main" val="1705211138"/>
                    </a:ext>
                  </a:extLst>
                </a:gridCol>
                <a:gridCol w="1797498">
                  <a:extLst>
                    <a:ext uri="{9D8B030D-6E8A-4147-A177-3AD203B41FA5}">
                      <a16:colId xmlns="" xmlns:a16="http://schemas.microsoft.com/office/drawing/2014/main" val="4241598638"/>
                    </a:ext>
                  </a:extLst>
                </a:gridCol>
              </a:tblGrid>
              <a:tr h="395413">
                <a:tc>
                  <a:txBody>
                    <a:bodyPr/>
                    <a:lstStyle/>
                    <a:p>
                      <a:pPr algn="ctr"/>
                      <a:r>
                        <a:rPr lang="es-ES" sz="1400" dirty="0">
                          <a:latin typeface="Corbel" panose="020B0503020204020204" pitchFamily="34" charset="0"/>
                          <a:cs typeface="Arial" panose="020B0604020202020204" pitchFamily="34" charset="0"/>
                        </a:rPr>
                        <a:t>NOMBRE DEL CONVENIO</a:t>
                      </a:r>
                      <a:endParaRPr lang="es-EC" sz="1400" dirty="0">
                        <a:latin typeface="Corbel" panose="020B0503020204020204" pitchFamily="34" charset="0"/>
                        <a:cs typeface="Arial" panose="020B0604020202020204" pitchFamily="34" charset="0"/>
                      </a:endParaRPr>
                    </a:p>
                  </a:txBody>
                  <a:tcPr/>
                </a:tc>
                <a:tc>
                  <a:txBody>
                    <a:bodyPr/>
                    <a:lstStyle/>
                    <a:p>
                      <a:pPr algn="ctr"/>
                      <a:r>
                        <a:rPr lang="es-ES" sz="1400" dirty="0">
                          <a:latin typeface="Corbel" panose="020B0503020204020204" pitchFamily="34" charset="0"/>
                          <a:cs typeface="Arial" panose="020B0604020202020204" pitchFamily="34" charset="0"/>
                        </a:rPr>
                        <a:t>INSTITUCION </a:t>
                      </a:r>
                      <a:endParaRPr lang="es-EC" sz="1400" dirty="0">
                        <a:latin typeface="Corbel" panose="020B0503020204020204" pitchFamily="34" charset="0"/>
                        <a:cs typeface="Arial" panose="020B0604020202020204" pitchFamily="34" charset="0"/>
                      </a:endParaRPr>
                    </a:p>
                  </a:txBody>
                  <a:tcPr/>
                </a:tc>
                <a:tc>
                  <a:txBody>
                    <a:bodyPr/>
                    <a:lstStyle/>
                    <a:p>
                      <a:pPr algn="ctr"/>
                      <a:r>
                        <a:rPr lang="es-ES" sz="1400" dirty="0">
                          <a:latin typeface="Corbel" panose="020B0503020204020204" pitchFamily="34" charset="0"/>
                          <a:cs typeface="Arial" panose="020B0604020202020204" pitchFamily="34" charset="0"/>
                        </a:rPr>
                        <a:t>OBJETO DEL CONVENIO</a:t>
                      </a:r>
                      <a:endParaRPr lang="es-EC" sz="1400" dirty="0">
                        <a:latin typeface="Corbel" panose="020B0503020204020204" pitchFamily="34" charset="0"/>
                        <a:cs typeface="Arial" panose="020B0604020202020204" pitchFamily="34" charset="0"/>
                      </a:endParaRPr>
                    </a:p>
                  </a:txBody>
                  <a:tcPr/>
                </a:tc>
                <a:tc>
                  <a:txBody>
                    <a:bodyPr/>
                    <a:lstStyle/>
                    <a:p>
                      <a:pPr algn="ctr"/>
                      <a:r>
                        <a:rPr lang="es-ES" sz="1400" dirty="0">
                          <a:latin typeface="Corbel" panose="020B0503020204020204" pitchFamily="34" charset="0"/>
                          <a:cs typeface="Arial" panose="020B0604020202020204" pitchFamily="34" charset="0"/>
                        </a:rPr>
                        <a:t>APORTE ECONÓMICO</a:t>
                      </a:r>
                      <a:endParaRPr lang="es-EC" sz="1400" dirty="0">
                        <a:latin typeface="Corbel" panose="020B0503020204020204" pitchFamily="34" charset="0"/>
                        <a:cs typeface="Arial" panose="020B0604020202020204" pitchFamily="34" charset="0"/>
                      </a:endParaRPr>
                    </a:p>
                  </a:txBody>
                  <a:tcPr/>
                </a:tc>
                <a:extLst>
                  <a:ext uri="{0D108BD9-81ED-4DB2-BD59-A6C34878D82A}">
                    <a16:rowId xmlns="" xmlns:a16="http://schemas.microsoft.com/office/drawing/2014/main" val="3470730961"/>
                  </a:ext>
                </a:extLst>
              </a:tr>
              <a:tr h="4507703">
                <a:tc>
                  <a:txBody>
                    <a:bodyPr/>
                    <a:lstStyle/>
                    <a:p>
                      <a:pPr algn="just"/>
                      <a:endParaRPr lang="es-EC" sz="1200" kern="1200" dirty="0" smtClean="0">
                        <a:solidFill>
                          <a:schemeClr val="dk1"/>
                        </a:solidFill>
                        <a:effectLst/>
                        <a:latin typeface="+mj-lt"/>
                        <a:ea typeface="+mn-ea"/>
                        <a:cs typeface="+mn-cs"/>
                      </a:endParaRPr>
                    </a:p>
                    <a:p>
                      <a:pPr algn="just"/>
                      <a:endParaRPr lang="es-EC" sz="1200" kern="1200" dirty="0" smtClean="0">
                        <a:solidFill>
                          <a:schemeClr val="dk1"/>
                        </a:solidFill>
                        <a:effectLst/>
                        <a:latin typeface="+mj-lt"/>
                        <a:ea typeface="+mn-ea"/>
                        <a:cs typeface="+mn-cs"/>
                      </a:endParaRPr>
                    </a:p>
                    <a:p>
                      <a:pPr algn="just"/>
                      <a:r>
                        <a:rPr lang="es-EC" sz="1600" kern="1200" dirty="0" smtClean="0">
                          <a:solidFill>
                            <a:schemeClr val="dk1"/>
                          </a:solidFill>
                          <a:effectLst/>
                          <a:latin typeface="+mj-lt"/>
                          <a:ea typeface="+mn-ea"/>
                          <a:cs typeface="+mn-cs"/>
                        </a:rPr>
                        <a:t>CONVENIO INTERINSTITUCIONAL ENTRE LA SECRETARÍA DE GESTIÓN Y DESARROLLO DE PUEBLOS Y NACIONALIDADES Y EL GOBIERNO AUTÓNOMO DESCENTRALIZADO PARROQUIAL RURAL DE AHUANO.</a:t>
                      </a:r>
                      <a:endParaRPr lang="es-EC" sz="1600" kern="1200" dirty="0">
                        <a:solidFill>
                          <a:schemeClr val="dk1"/>
                        </a:solidFill>
                        <a:effectLst/>
                        <a:latin typeface="+mj-lt"/>
                        <a:ea typeface="+mn-ea"/>
                        <a:cs typeface="+mn-cs"/>
                      </a:endParaRPr>
                    </a:p>
                  </a:txBody>
                  <a:tcPr/>
                </a:tc>
                <a:tc>
                  <a:txBody>
                    <a:bodyPr/>
                    <a:lstStyle/>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endParaRPr lang="es-ES" sz="1200" dirty="0" smtClean="0">
                        <a:latin typeface="+mj-lt"/>
                        <a:cs typeface="Times New Roman" panose="02020603050405020304" pitchFamily="18" charset="0"/>
                      </a:endParaRPr>
                    </a:p>
                    <a:p>
                      <a:pPr algn="just"/>
                      <a:r>
                        <a:rPr lang="es-ES" sz="1400" dirty="0" smtClean="0">
                          <a:latin typeface="+mj-lt"/>
                          <a:cs typeface="Times New Roman" panose="02020603050405020304" pitchFamily="18" charset="0"/>
                        </a:rPr>
                        <a:t>SECRETARÍA DE GESTIÓN Y DESARROLLO DE PUEBLOS Y NACIONALIDADES</a:t>
                      </a:r>
                      <a:r>
                        <a:rPr lang="es-ES" sz="1600" dirty="0" smtClean="0">
                          <a:latin typeface="+mj-lt"/>
                          <a:cs typeface="Times New Roman" panose="02020603050405020304" pitchFamily="18" charset="0"/>
                        </a:rPr>
                        <a:t>.</a:t>
                      </a:r>
                    </a:p>
                    <a:p>
                      <a:pPr algn="just"/>
                      <a:endParaRPr lang="es-ES" sz="1100" dirty="0">
                        <a:latin typeface="+mj-lt"/>
                        <a:cs typeface="Times New Roman" panose="02020603050405020304" pitchFamily="18" charset="0"/>
                      </a:endParaRPr>
                    </a:p>
                  </a:txBody>
                  <a:tcPr/>
                </a:tc>
                <a:tc>
                  <a:txBody>
                    <a:bodyPr/>
                    <a:lstStyle/>
                    <a:p>
                      <a:pPr algn="just"/>
                      <a:r>
                        <a:rPr lang="es-EC" sz="1500" kern="1200" dirty="0" smtClean="0">
                          <a:solidFill>
                            <a:schemeClr val="dk1"/>
                          </a:solidFill>
                          <a:effectLst/>
                          <a:latin typeface="+mj-lt"/>
                          <a:ea typeface="+mn-ea"/>
                          <a:cs typeface="+mn-cs"/>
                        </a:rPr>
                        <a:t>EL PRESENTE CONVENIO TIENE POR OBJETO APOYAR EL FORTALECIMIENTO SOCIO-ECONÓMICO-CULTURAL DE LOS PUEBLOS Y NACIONALIDADES, A TRAVÉS DE LA IMPLEMENTACIÓN DEL SUBPROYECTO DENOMINADO: </a:t>
                      </a:r>
                      <a:r>
                        <a:rPr lang="es-EC" sz="1500" b="1" i="1" kern="1200" dirty="0" smtClean="0">
                          <a:solidFill>
                            <a:schemeClr val="dk1"/>
                          </a:solidFill>
                          <a:effectLst/>
                          <a:latin typeface="+mj-lt"/>
                          <a:ea typeface="+mn-ea"/>
                          <a:cs typeface="+mn-cs"/>
                        </a:rPr>
                        <a:t>“</a:t>
                      </a:r>
                      <a:r>
                        <a:rPr lang="es-EC" sz="1500" b="1" i="0" kern="1200" dirty="0" smtClean="0">
                          <a:solidFill>
                            <a:schemeClr val="dk1"/>
                          </a:solidFill>
                          <a:effectLst/>
                          <a:latin typeface="+mj-lt"/>
                          <a:ea typeface="+mn-ea"/>
                          <a:cs typeface="+mn-cs"/>
                        </a:rPr>
                        <a:t>FORTALECIMIENTO DE LA ECONOMÍA COMUNITARIA DEL PUEBLO KICHWA MEDIANTE LA REPOTENCIACIÓN DE LA INFRAESTRUCTURA Y MAQUINARIA DEL CENTRO DE ACOPIO Y AGRO TRANSFORMACIÓN DEL CAFÉ, EN LA ASOCIACIÓN ARTESANAL KICHWA JATARI PARROQUIA AHUANO, CANTÓN TENA, PROVINCIA NAPO”.</a:t>
                      </a:r>
                      <a:endParaRPr lang="es-EC" sz="1500" b="1" i="0" kern="1200" dirty="0">
                        <a:solidFill>
                          <a:schemeClr val="dk1"/>
                        </a:solidFill>
                        <a:effectLst/>
                        <a:latin typeface="+mj-lt"/>
                        <a:ea typeface="+mn-ea"/>
                        <a:cs typeface="+mn-cs"/>
                      </a:endParaRPr>
                    </a:p>
                  </a:txBody>
                  <a:tcPr/>
                </a:tc>
                <a:tc>
                  <a:txBody>
                    <a:bodyPr/>
                    <a:lstStyle/>
                    <a:p>
                      <a:pPr algn="just"/>
                      <a:endParaRPr lang="es-EC" sz="1200" b="1" dirty="0" smtClean="0">
                        <a:latin typeface="+mj-lt"/>
                        <a:cs typeface="Times New Roman" panose="02020603050405020304" pitchFamily="18" charset="0"/>
                      </a:endParaRPr>
                    </a:p>
                    <a:p>
                      <a:pPr algn="just"/>
                      <a:endParaRPr lang="es-EC" sz="1200" b="1" dirty="0" smtClean="0">
                        <a:latin typeface="+mj-lt"/>
                        <a:cs typeface="Times New Roman" panose="02020603050405020304" pitchFamily="18" charset="0"/>
                      </a:endParaRPr>
                    </a:p>
                    <a:p>
                      <a:pPr algn="just"/>
                      <a:r>
                        <a:rPr lang="es-EC" sz="1200" b="1" dirty="0" smtClean="0">
                          <a:latin typeface="+mj-lt"/>
                          <a:cs typeface="Times New Roman" panose="02020603050405020304" pitchFamily="18" charset="0"/>
                        </a:rPr>
                        <a:t>SECRETARÍA DE GESTIÓN Y DESARROLLO DE PUEBLOS Y NACIONALIDADES: </a:t>
                      </a:r>
                      <a:r>
                        <a:rPr lang="es-EC" sz="1200" b="0" dirty="0" smtClean="0">
                          <a:latin typeface="+mj-lt"/>
                          <a:cs typeface="Times New Roman" panose="02020603050405020304" pitchFamily="18" charset="0"/>
                        </a:rPr>
                        <a:t>USD 191,563.39</a:t>
                      </a:r>
                    </a:p>
                    <a:p>
                      <a:pPr algn="just"/>
                      <a:endParaRPr lang="es-EC" sz="1200" b="0" dirty="0" smtClean="0">
                        <a:latin typeface="+mj-lt"/>
                        <a:cs typeface="Times New Roman" panose="02020603050405020304" pitchFamily="18" charset="0"/>
                      </a:endParaRPr>
                    </a:p>
                    <a:p>
                      <a:pPr algn="just"/>
                      <a:r>
                        <a:rPr lang="es-EC" sz="1200" b="1" dirty="0" smtClean="0">
                          <a:latin typeface="+mj-lt"/>
                          <a:cs typeface="Times New Roman" panose="02020603050405020304" pitchFamily="18" charset="0"/>
                        </a:rPr>
                        <a:t>GOBIERNO AUTÓNOMO DESCENTRALIZADO PARROQUIAL DE AHUANO: </a:t>
                      </a:r>
                      <a:r>
                        <a:rPr lang="es-EC" sz="1200" b="0" dirty="0" smtClean="0">
                          <a:latin typeface="+mj-lt"/>
                          <a:cs typeface="Times New Roman" panose="02020603050405020304" pitchFamily="18" charset="0"/>
                        </a:rPr>
                        <a:t>EL GAD PARROQUIAL RURAL DE AHUANO, SE COMPROMETE EN ASUMIR EL 3% DEL IVA.</a:t>
                      </a:r>
                    </a:p>
                    <a:p>
                      <a:pPr algn="just"/>
                      <a:endParaRPr lang="es-EC" sz="1200" b="0" dirty="0" smtClean="0">
                        <a:latin typeface="+mj-lt"/>
                        <a:cs typeface="Times New Roman" panose="02020603050405020304" pitchFamily="18" charset="0"/>
                      </a:endParaRPr>
                    </a:p>
                    <a:p>
                      <a:pPr algn="just"/>
                      <a:endParaRPr lang="es-EC" sz="1200" b="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33749167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588E10C-1466-4E70-942A-1E7CDFDF71A4}"/>
              </a:ext>
            </a:extLst>
          </p:cNvPr>
          <p:cNvSpPr>
            <a:spLocks noGrp="1"/>
          </p:cNvSpPr>
          <p:nvPr>
            <p:ph type="title"/>
          </p:nvPr>
        </p:nvSpPr>
        <p:spPr>
          <a:xfrm>
            <a:off x="1143001" y="313136"/>
            <a:ext cx="9875520" cy="1356360"/>
          </a:xfrm>
        </p:spPr>
        <p:txBody>
          <a:bodyPr/>
          <a:lstStyle/>
          <a:p>
            <a:pPr algn="ctr"/>
            <a:r>
              <a:rPr lang="es-ES" b="1" dirty="0">
                <a:ln w="6600">
                  <a:solidFill>
                    <a:schemeClr val="accent2"/>
                  </a:solidFill>
                  <a:prstDash val="solid"/>
                </a:ln>
                <a:solidFill>
                  <a:schemeClr val="accent6"/>
                </a:solidFill>
                <a:effectLst>
                  <a:outerShdw dist="38100" dir="2700000" algn="tl" rotWithShape="0">
                    <a:schemeClr val="accent2"/>
                  </a:outerShdw>
                </a:effectLst>
              </a:rPr>
              <a:t>CONVENIOS SUSCRITOS</a:t>
            </a:r>
            <a:endParaRPr lang="es-EC" dirty="0"/>
          </a:p>
        </p:txBody>
      </p:sp>
      <p:graphicFrame>
        <p:nvGraphicFramePr>
          <p:cNvPr id="4" name="Tabla 4">
            <a:extLst>
              <a:ext uri="{FF2B5EF4-FFF2-40B4-BE49-F238E27FC236}">
                <a16:creationId xmlns="" xmlns:a16="http://schemas.microsoft.com/office/drawing/2014/main" id="{16317E6B-8ADC-4A21-BE91-8598955C6746}"/>
              </a:ext>
            </a:extLst>
          </p:cNvPr>
          <p:cNvGraphicFramePr>
            <a:graphicFrameLocks noGrp="1"/>
          </p:cNvGraphicFramePr>
          <p:nvPr>
            <p:ph idx="1"/>
            <p:extLst>
              <p:ext uri="{D42A27DB-BD31-4B8C-83A1-F6EECF244321}">
                <p14:modId xmlns:p14="http://schemas.microsoft.com/office/powerpoint/2010/main" val="3435318192"/>
              </p:ext>
            </p:extLst>
          </p:nvPr>
        </p:nvGraphicFramePr>
        <p:xfrm>
          <a:off x="963561" y="1389529"/>
          <a:ext cx="10836920" cy="4626393"/>
        </p:xfrm>
        <a:graphic>
          <a:graphicData uri="http://schemas.openxmlformats.org/drawingml/2006/table">
            <a:tbl>
              <a:tblPr firstRow="1" bandRow="1">
                <a:tableStyleId>{5C22544A-7EE6-4342-B048-85BDC9FD1C3A}</a:tableStyleId>
              </a:tblPr>
              <a:tblGrid>
                <a:gridCol w="3360646">
                  <a:extLst>
                    <a:ext uri="{9D8B030D-6E8A-4147-A177-3AD203B41FA5}">
                      <a16:colId xmlns="" xmlns:a16="http://schemas.microsoft.com/office/drawing/2014/main" val="839234209"/>
                    </a:ext>
                  </a:extLst>
                </a:gridCol>
                <a:gridCol w="1734848">
                  <a:extLst>
                    <a:ext uri="{9D8B030D-6E8A-4147-A177-3AD203B41FA5}">
                      <a16:colId xmlns="" xmlns:a16="http://schemas.microsoft.com/office/drawing/2014/main" val="907603912"/>
                    </a:ext>
                  </a:extLst>
                </a:gridCol>
                <a:gridCol w="3724042">
                  <a:extLst>
                    <a:ext uri="{9D8B030D-6E8A-4147-A177-3AD203B41FA5}">
                      <a16:colId xmlns="" xmlns:a16="http://schemas.microsoft.com/office/drawing/2014/main" val="1705211138"/>
                    </a:ext>
                  </a:extLst>
                </a:gridCol>
                <a:gridCol w="2017384">
                  <a:extLst>
                    <a:ext uri="{9D8B030D-6E8A-4147-A177-3AD203B41FA5}">
                      <a16:colId xmlns="" xmlns:a16="http://schemas.microsoft.com/office/drawing/2014/main" val="4241598638"/>
                    </a:ext>
                  </a:extLst>
                </a:gridCol>
              </a:tblGrid>
              <a:tr h="465234">
                <a:tc>
                  <a:txBody>
                    <a:bodyPr/>
                    <a:lstStyle/>
                    <a:p>
                      <a:pPr algn="ctr"/>
                      <a:r>
                        <a:rPr lang="es-ES" sz="1600" dirty="0" smtClean="0">
                          <a:latin typeface="+mj-lt"/>
                          <a:cs typeface="Arial" panose="020B0604020202020204" pitchFamily="34" charset="0"/>
                        </a:rPr>
                        <a:t>NOMBRE DEL CONVENIO</a:t>
                      </a:r>
                      <a:endParaRPr lang="es-EC" sz="1600" dirty="0">
                        <a:latin typeface="+mj-lt"/>
                        <a:cs typeface="Arial" panose="020B0604020202020204" pitchFamily="34" charset="0"/>
                      </a:endParaRPr>
                    </a:p>
                  </a:txBody>
                  <a:tcPr/>
                </a:tc>
                <a:tc>
                  <a:txBody>
                    <a:bodyPr/>
                    <a:lstStyle/>
                    <a:p>
                      <a:pPr algn="ctr"/>
                      <a:r>
                        <a:rPr lang="es-ES" sz="1600" dirty="0" smtClean="0">
                          <a:latin typeface="+mj-lt"/>
                          <a:cs typeface="Arial" panose="020B0604020202020204" pitchFamily="34" charset="0"/>
                        </a:rPr>
                        <a:t>INSTITUCION </a:t>
                      </a:r>
                      <a:endParaRPr lang="es-EC" sz="1600" dirty="0">
                        <a:latin typeface="+mj-lt"/>
                        <a:cs typeface="Arial" panose="020B0604020202020204" pitchFamily="34" charset="0"/>
                      </a:endParaRPr>
                    </a:p>
                  </a:txBody>
                  <a:tcPr/>
                </a:tc>
                <a:tc>
                  <a:txBody>
                    <a:bodyPr/>
                    <a:lstStyle/>
                    <a:p>
                      <a:pPr algn="ctr"/>
                      <a:r>
                        <a:rPr lang="es-ES" sz="1600" dirty="0" smtClean="0">
                          <a:latin typeface="+mj-lt"/>
                          <a:cs typeface="Arial" panose="020B0604020202020204" pitchFamily="34" charset="0"/>
                        </a:rPr>
                        <a:t>OBJETO DEL CONVENIO</a:t>
                      </a:r>
                      <a:endParaRPr lang="es-EC" sz="1600" dirty="0">
                        <a:latin typeface="+mj-lt"/>
                        <a:cs typeface="Arial" panose="020B0604020202020204" pitchFamily="34" charset="0"/>
                      </a:endParaRPr>
                    </a:p>
                  </a:txBody>
                  <a:tcPr/>
                </a:tc>
                <a:tc>
                  <a:txBody>
                    <a:bodyPr/>
                    <a:lstStyle/>
                    <a:p>
                      <a:pPr algn="ctr"/>
                      <a:r>
                        <a:rPr lang="es-ES" sz="1600" dirty="0" smtClean="0">
                          <a:latin typeface="+mj-lt"/>
                          <a:cs typeface="Arial" panose="020B0604020202020204" pitchFamily="34" charset="0"/>
                        </a:rPr>
                        <a:t>APORTE ECONÓMICO</a:t>
                      </a:r>
                      <a:endParaRPr lang="es-EC" sz="1600" dirty="0">
                        <a:latin typeface="+mj-lt"/>
                        <a:cs typeface="Arial" panose="020B0604020202020204" pitchFamily="34" charset="0"/>
                      </a:endParaRPr>
                    </a:p>
                  </a:txBody>
                  <a:tcPr/>
                </a:tc>
                <a:extLst>
                  <a:ext uri="{0D108BD9-81ED-4DB2-BD59-A6C34878D82A}">
                    <a16:rowId xmlns="" xmlns:a16="http://schemas.microsoft.com/office/drawing/2014/main" val="3470730961"/>
                  </a:ext>
                </a:extLst>
              </a:tr>
              <a:tr h="404727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C" sz="1600" kern="1200" dirty="0" smtClean="0">
                          <a:solidFill>
                            <a:schemeClr val="dk1"/>
                          </a:solidFill>
                          <a:effectLst/>
                          <a:latin typeface="+mj-lt"/>
                          <a:ea typeface="+mn-ea"/>
                          <a:cs typeface="+mn-cs"/>
                        </a:rPr>
                        <a:t>CONVENIO MARCO DE COOPERACIÓN INTERINSTITUCIONAL ENTRE EL GOBIERNO AUTÓNOMO DESCENTRALIZADO PARROQUIAL DE AHUANO Y LA FUNDACIÓN VISIÓN MUNDIAL ECUADOR </a:t>
                      </a:r>
                      <a:r>
                        <a:rPr lang="es-EC" sz="1600" b="1" kern="1200" dirty="0" smtClean="0">
                          <a:solidFill>
                            <a:schemeClr val="dk1"/>
                          </a:solidFill>
                          <a:effectLst/>
                          <a:latin typeface="+mj-lt"/>
                          <a:ea typeface="+mn-ea"/>
                          <a:cs typeface="+mn-cs"/>
                        </a:rPr>
                        <a:t>PARA LA ARTICULACIÓN DE PROCESOS DE DESARROLLO INTEGRAL DE NIÑEZ, ADOLESCENCIA, JUVENTUD, FAMILIAS Y COMUNIDADES DE LA PARROQUIA AHUANO.</a:t>
                      </a:r>
                    </a:p>
                  </a:txBody>
                  <a:tcPr/>
                </a:tc>
                <a:tc>
                  <a:txBody>
                    <a:bodyPr/>
                    <a:lstStyle/>
                    <a:p>
                      <a:pPr algn="just"/>
                      <a:endParaRPr lang="es-ES" sz="1800" dirty="0" smtClean="0">
                        <a:latin typeface="+mj-lt"/>
                        <a:cs typeface="Times New Roman" panose="02020603050405020304" pitchFamily="18" charset="0"/>
                      </a:endParaRPr>
                    </a:p>
                    <a:p>
                      <a:pPr algn="just"/>
                      <a:endParaRPr lang="es-ES" sz="1800" dirty="0" smtClean="0">
                        <a:latin typeface="+mj-lt"/>
                        <a:cs typeface="Times New Roman" panose="02020603050405020304" pitchFamily="18" charset="0"/>
                      </a:endParaRPr>
                    </a:p>
                    <a:p>
                      <a:pPr algn="just"/>
                      <a:r>
                        <a:rPr lang="es-ES" sz="1800" dirty="0" smtClean="0">
                          <a:latin typeface="+mj-lt"/>
                          <a:cs typeface="Times New Roman" panose="02020603050405020304" pitchFamily="18" charset="0"/>
                        </a:rPr>
                        <a:t>FUNDACIÓN VISIÓN MUNDIAL (WORLD VISION)</a:t>
                      </a:r>
                    </a:p>
                    <a:p>
                      <a:pPr algn="just"/>
                      <a:endParaRPr lang="es-ES" sz="1800" dirty="0">
                        <a:latin typeface="+mj-lt"/>
                        <a:cs typeface="Times New Roman" panose="02020603050405020304" pitchFamily="18" charset="0"/>
                      </a:endParaRPr>
                    </a:p>
                  </a:txBody>
                  <a:tcPr/>
                </a:tc>
                <a:tc>
                  <a:txBody>
                    <a:bodyPr/>
                    <a:lstStyle/>
                    <a:p>
                      <a:pPr algn="just"/>
                      <a:r>
                        <a:rPr lang="es-EC" sz="1800" kern="1200" dirty="0" smtClean="0">
                          <a:solidFill>
                            <a:schemeClr val="dk1"/>
                          </a:solidFill>
                          <a:effectLst/>
                          <a:latin typeface="+mj-lt"/>
                          <a:ea typeface="+mn-ea"/>
                          <a:cs typeface="+mn-cs"/>
                        </a:rPr>
                        <a:t>EL PRESENTE CONVENIO DE COOPERACIÓN INTERINSTITUCIONAL TIENE POR OBJETO </a:t>
                      </a:r>
                      <a:r>
                        <a:rPr lang="es-EC" sz="1800" b="1" kern="1200" dirty="0" smtClean="0">
                          <a:solidFill>
                            <a:schemeClr val="dk1"/>
                          </a:solidFill>
                          <a:effectLst/>
                          <a:latin typeface="+mj-lt"/>
                          <a:ea typeface="+mn-ea"/>
                          <a:cs typeface="+mn-cs"/>
                        </a:rPr>
                        <a:t>ARTICULAR PROCESOS DE DESARROLLO INTEGRAL DE LA NIÑEZ, ADOLESCENCIA, JUVENTUD, FAMILIAS Y COMUNIDADES DE LA PARROQUIA AHUANO. </a:t>
                      </a:r>
                      <a:endParaRPr lang="es-EC" sz="1800" b="1" kern="1200" dirty="0">
                        <a:solidFill>
                          <a:schemeClr val="dk1"/>
                        </a:solidFill>
                        <a:effectLst/>
                        <a:latin typeface="+mj-lt"/>
                        <a:ea typeface="+mn-ea"/>
                        <a:cs typeface="+mn-cs"/>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C" sz="1800" kern="1200" dirty="0" smtClean="0">
                          <a:solidFill>
                            <a:schemeClr val="dk1"/>
                          </a:solidFill>
                          <a:effectLst/>
                          <a:latin typeface="+mj-lt"/>
                          <a:ea typeface="+mn-ea"/>
                          <a:cs typeface="+mn-cs"/>
                        </a:rPr>
                        <a:t>POR LA NATURALEZA DEL CONVENIO, LAS PARTES DECLARAN QUE NO CONTRAEN OBLIGACIONES FINANCIERAS RECÍPROCAS</a:t>
                      </a:r>
                      <a:r>
                        <a:rPr lang="es-EC" sz="1400" kern="1200" dirty="0" smtClean="0">
                          <a:solidFill>
                            <a:schemeClr val="dk1"/>
                          </a:solidFill>
                          <a:effectLst/>
                          <a:latin typeface="+mj-lt"/>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0" kern="1200" dirty="0" smtClean="0">
                        <a:solidFill>
                          <a:schemeClr val="dk1"/>
                        </a:solidFill>
                        <a:effectLst/>
                        <a:latin typeface="+mj-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0" kern="1200" dirty="0" smtClean="0">
                        <a:solidFill>
                          <a:schemeClr val="dk1"/>
                        </a:solidFill>
                        <a:effectLst/>
                        <a:latin typeface="+mj-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0" kern="1200" dirty="0" smtClean="0">
                        <a:solidFill>
                          <a:schemeClr val="dk1"/>
                        </a:solidFill>
                        <a:effectLst/>
                        <a:latin typeface="+mj-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0" kern="1200" dirty="0" smtClean="0">
                        <a:solidFill>
                          <a:schemeClr val="dk1"/>
                        </a:solidFill>
                        <a:effectLst/>
                        <a:latin typeface="+mj-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C" sz="1400" b="0" dirty="0">
                        <a:latin typeface="+mj-lt"/>
                        <a:cs typeface="Times New Roman" panose="02020603050405020304" pitchFamily="18" charset="0"/>
                      </a:endParaRPr>
                    </a:p>
                  </a:txBody>
                  <a:tcPr/>
                </a:tc>
                <a:extLst>
                  <a:ext uri="{0D108BD9-81ED-4DB2-BD59-A6C34878D82A}">
                    <a16:rowId xmlns="" xmlns:a16="http://schemas.microsoft.com/office/drawing/2014/main" val="652909643"/>
                  </a:ext>
                </a:extLst>
              </a:tr>
            </a:tbl>
          </a:graphicData>
        </a:graphic>
      </p:graphicFrame>
      <p:pic>
        <p:nvPicPr>
          <p:cNvPr id="5" name="Imagen 4">
            <a:extLst>
              <a:ext uri="{FF2B5EF4-FFF2-40B4-BE49-F238E27FC236}">
                <a16:creationId xmlns="" xmlns:a16="http://schemas.microsoft.com/office/drawing/2014/main" id="{97328113-1FF3-473E-8176-076CA8B46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20" y="328506"/>
            <a:ext cx="974273" cy="1061023"/>
          </a:xfrm>
          <a:prstGeom prst="rect">
            <a:avLst/>
          </a:prstGeom>
        </p:spPr>
      </p:pic>
    </p:spTree>
    <p:extLst>
      <p:ext uri="{BB962C8B-B14F-4D97-AF65-F5344CB8AC3E}">
        <p14:creationId xmlns:p14="http://schemas.microsoft.com/office/powerpoint/2010/main" val="30531321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59564" y="2819400"/>
            <a:ext cx="10515200" cy="4038600"/>
          </a:xfrm>
        </p:spPr>
        <p:txBody>
          <a:bodyPr>
            <a:normAutofit/>
          </a:bodyPr>
          <a:lstStyle/>
          <a:p>
            <a:pPr algn="ctr"/>
            <a:r>
              <a:rPr lang="es-EC" sz="8000" b="1" dirty="0" smtClean="0">
                <a:solidFill>
                  <a:schemeClr val="tx1"/>
                </a:solidFill>
              </a:rPr>
              <a:t>FORTALECIMIENTO </a:t>
            </a:r>
            <a:r>
              <a:rPr lang="es-EC" sz="8000" b="1" dirty="0">
                <a:solidFill>
                  <a:schemeClr val="tx1"/>
                </a:solidFill>
              </a:rPr>
              <a:t>INSTITUCIONAL</a:t>
            </a:r>
          </a:p>
        </p:txBody>
      </p:sp>
      <p:pic>
        <p:nvPicPr>
          <p:cNvPr id="4" name="Imagen 3">
            <a:extLst>
              <a:ext uri="{FF2B5EF4-FFF2-40B4-BE49-F238E27FC236}">
                <a16:creationId xmlns="" xmlns:a16="http://schemas.microsoft.com/office/drawing/2014/main" id="{663CD864-A225-489F-ACC2-7D64D7B3F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8726" y="514157"/>
            <a:ext cx="2182655" cy="2377000"/>
          </a:xfrm>
          <a:prstGeom prst="rect">
            <a:avLst/>
          </a:prstGeom>
        </p:spPr>
      </p:pic>
    </p:spTree>
    <p:extLst>
      <p:ext uri="{BB962C8B-B14F-4D97-AF65-F5344CB8AC3E}">
        <p14:creationId xmlns:p14="http://schemas.microsoft.com/office/powerpoint/2010/main" val="6853480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6" name="Rectángulo redondeado 5"/>
          <p:cNvSpPr/>
          <p:nvPr/>
        </p:nvSpPr>
        <p:spPr>
          <a:xfrm>
            <a:off x="8331199" y="1844837"/>
            <a:ext cx="3482109" cy="4341091"/>
          </a:xfrm>
          <a:prstGeom prst="roundRect">
            <a:avLst/>
          </a:prstGeom>
          <a:ln>
            <a:solidFill>
              <a:schemeClr val="accent1"/>
            </a:solidFill>
          </a:ln>
          <a:effectLst>
            <a:glow rad="101600">
              <a:schemeClr val="accent6">
                <a:satMod val="175000"/>
                <a:alpha val="40000"/>
              </a:schemeClr>
            </a:glo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C"/>
          </a:p>
        </p:txBody>
      </p:sp>
      <p:sp>
        <p:nvSpPr>
          <p:cNvPr id="2" name="Título 1">
            <a:extLst>
              <a:ext uri="{FF2B5EF4-FFF2-40B4-BE49-F238E27FC236}">
                <a16:creationId xmlns="" xmlns:a16="http://schemas.microsoft.com/office/drawing/2014/main" id="{8C71D4FE-56B7-4DCE-B36D-AB7A542599BD}"/>
              </a:ext>
            </a:extLst>
          </p:cNvPr>
          <p:cNvSpPr>
            <a:spLocks noGrp="1"/>
          </p:cNvSpPr>
          <p:nvPr>
            <p:ph type="title"/>
          </p:nvPr>
        </p:nvSpPr>
        <p:spPr>
          <a:xfrm>
            <a:off x="1539980" y="531747"/>
            <a:ext cx="10476529" cy="1112326"/>
          </a:xfrm>
        </p:spPr>
        <p:txBody>
          <a:bodyPr>
            <a:normAutofit fontScale="90000"/>
          </a:bodyPr>
          <a:lstStyle/>
          <a:p>
            <a:pPr algn="just"/>
            <a:r>
              <a:rPr lang="es-EC" sz="1800" b="1" u="sng" dirty="0">
                <a:solidFill>
                  <a:srgbClr val="00B050"/>
                </a:solidFill>
                <a:effectLst/>
                <a:ea typeface="Calibri" panose="020F0502020204030204" pitchFamily="34" charset="0"/>
                <a:cs typeface="Times New Roman" panose="02020603050405020304" pitchFamily="18" charset="0"/>
              </a:rPr>
              <a:t>NOMBRE DEL </a:t>
            </a:r>
            <a:r>
              <a:rPr lang="es-EC" sz="1800" b="1" u="sng" spc="-5" dirty="0">
                <a:solidFill>
                  <a:srgbClr val="00B050"/>
                </a:solidFill>
                <a:ea typeface="Calibri" panose="020F0502020204030204" pitchFamily="34" charset="0"/>
                <a:cs typeface="Times New Roman" panose="02020603050405020304" pitchFamily="18" charset="0"/>
              </a:rPr>
              <a:t>PROYECTO: </a:t>
            </a:r>
            <a:r>
              <a:rPr lang="es-EC" sz="1800" spc="-5" dirty="0" smtClean="0">
                <a:solidFill>
                  <a:schemeClr val="tx1"/>
                </a:solidFill>
                <a:ea typeface="Calibri" panose="020F0502020204030204" pitchFamily="34" charset="0"/>
                <a:cs typeface="Times New Roman" panose="02020603050405020304" pitchFamily="18" charset="0"/>
              </a:rPr>
              <a:t>“</a:t>
            </a:r>
            <a:r>
              <a:rPr lang="es-EC" sz="1800" b="1" dirty="0" smtClean="0">
                <a:solidFill>
                  <a:srgbClr val="000000"/>
                </a:solidFill>
                <a:effectLst/>
                <a:ea typeface="Calibri" panose="020F0502020204030204" pitchFamily="34" charset="0"/>
                <a:cs typeface="Times New Roman" panose="02020603050405020304" pitchFamily="18" charset="0"/>
              </a:rPr>
              <a:t>IMPLEMENTACIÓN DE UN SISTEMA DE CONTROL PARA LOS FUNCIONARIOS DE LA INSTITUCIÓN E INSTALACIONES  DE  UN  SISTEMA  DE  VIGILANCIA  PARA  GARANTIZAR  LA  SEGURIDAD  DE  LOS PRINCIPALES  ESPACIOS  PÚBLICOS  Y  BIENES  INSTITUCIONALES  DE  LA  PARROQUIA  RURAL  DE AHUANO A TRAVÉS DE CÁMARAS DE VIGILANCIA Y SEGURIDAD PARA EL MONITOREO PERMANENTE”.</a:t>
            </a:r>
            <a:r>
              <a:rPr lang="es-EC" sz="1800" dirty="0" smtClean="0">
                <a:effectLst/>
                <a:ea typeface="Calibri" panose="020F0502020204030204" pitchFamily="34" charset="0"/>
                <a:cs typeface="Times New Roman" panose="02020603050405020304" pitchFamily="18" charset="0"/>
              </a:rPr>
              <a:t/>
            </a:r>
            <a:br>
              <a:rPr lang="es-EC" sz="1800" dirty="0" smtClean="0">
                <a:effectLst/>
                <a:ea typeface="Calibri" panose="020F0502020204030204" pitchFamily="34" charset="0"/>
                <a:cs typeface="Times New Roman" panose="02020603050405020304" pitchFamily="18" charset="0"/>
              </a:rPr>
            </a:br>
            <a:endParaRPr lang="es-EC" sz="1800" spc="-5" dirty="0">
              <a:solidFill>
                <a:schemeClr val="tx1"/>
              </a:solidFill>
              <a:ea typeface="Calibri" panose="020F0502020204030204" pitchFamily="34" charset="0"/>
              <a:cs typeface="Times New Roman" panose="02020603050405020304" pitchFamily="18" charset="0"/>
            </a:endParaRPr>
          </a:p>
        </p:txBody>
      </p:sp>
      <p:graphicFrame>
        <p:nvGraphicFramePr>
          <p:cNvPr id="7" name="Marcador de contenido 5">
            <a:extLst>
              <a:ext uri="{FF2B5EF4-FFF2-40B4-BE49-F238E27FC236}">
                <a16:creationId xmlns="" xmlns:a16="http://schemas.microsoft.com/office/drawing/2014/main" id="{9EA23F08-0ED4-6B2D-4979-7FF2AF58B2CC}"/>
              </a:ext>
            </a:extLst>
          </p:cNvPr>
          <p:cNvGraphicFramePr>
            <a:graphicFrameLocks noGrp="1"/>
          </p:cNvGraphicFramePr>
          <p:nvPr>
            <p:ph idx="1"/>
            <p:extLst>
              <p:ext uri="{D42A27DB-BD31-4B8C-83A1-F6EECF244321}">
                <p14:modId xmlns:p14="http://schemas.microsoft.com/office/powerpoint/2010/main" val="3641911217"/>
              </p:ext>
            </p:extLst>
          </p:nvPr>
        </p:nvGraphicFramePr>
        <p:xfrm>
          <a:off x="891486" y="1836652"/>
          <a:ext cx="7254988" cy="4859711"/>
        </p:xfrm>
        <a:graphic>
          <a:graphicData uri="http://schemas.openxmlformats.org/drawingml/2006/table">
            <a:tbl>
              <a:tblPr firstRow="1" firstCol="1" bandRow="1">
                <a:tableStyleId>{5C22544A-7EE6-4342-B048-85BDC9FD1C3A}</a:tableStyleId>
              </a:tblPr>
              <a:tblGrid>
                <a:gridCol w="3297537">
                  <a:extLst>
                    <a:ext uri="{9D8B030D-6E8A-4147-A177-3AD203B41FA5}">
                      <a16:colId xmlns="" xmlns:a16="http://schemas.microsoft.com/office/drawing/2014/main" val="20000"/>
                    </a:ext>
                  </a:extLst>
                </a:gridCol>
                <a:gridCol w="3957451">
                  <a:extLst>
                    <a:ext uri="{9D8B030D-6E8A-4147-A177-3AD203B41FA5}">
                      <a16:colId xmlns="" xmlns:a16="http://schemas.microsoft.com/office/drawing/2014/main" val="20001"/>
                    </a:ext>
                  </a:extLst>
                </a:gridCol>
              </a:tblGrid>
              <a:tr h="42193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TIPO DE CONTRATACION</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422979">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NIC- 1560602670001-2024-00013</a:t>
                      </a:r>
                    </a:p>
                  </a:txBody>
                  <a:tcPr marL="68580" marR="68580" marT="0" marB="0"/>
                </a:tc>
                <a:extLst>
                  <a:ext uri="{0D108BD9-81ED-4DB2-BD59-A6C34878D82A}">
                    <a16:rowId xmlns="" xmlns:a16="http://schemas.microsoft.com/office/drawing/2014/main" val="10001"/>
                  </a:ext>
                </a:extLst>
              </a:tr>
              <a:tr h="70850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INICIAL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$ 5,816.20</a:t>
                      </a:r>
                    </a:p>
                  </a:txBody>
                  <a:tcPr marL="68580" marR="68580" marT="0" marB="0"/>
                </a:tc>
                <a:extLst>
                  <a:ext uri="{0D108BD9-81ED-4DB2-BD59-A6C34878D82A}">
                    <a16:rowId xmlns="" xmlns:a16="http://schemas.microsoft.com/office/drawing/2014/main" val="10002"/>
                  </a:ext>
                </a:extLst>
              </a:tr>
              <a:tr h="70850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FECHA DE</a:t>
                      </a:r>
                      <a:r>
                        <a:rPr lang="es-EC" sz="1900" baseline="0" dirty="0">
                          <a:effectLst/>
                          <a:latin typeface="Century Gothic" panose="020B0502020202020204" pitchFamily="34" charset="0"/>
                          <a:ea typeface="Cambria" panose="02040503050406030204" pitchFamily="18" charset="0"/>
                        </a:rPr>
                        <a:t> LA ORDEN DE COMPRA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spc="5" dirty="0">
                          <a:solidFill>
                            <a:schemeClr val="tx1"/>
                          </a:solidFill>
                          <a:effectLst/>
                          <a:latin typeface="Century Gothic" panose="020B0502020202020204" pitchFamily="34" charset="0"/>
                          <a:ea typeface="Cambria" panose="02040503050406030204" pitchFamily="18" charset="0"/>
                        </a:rPr>
                        <a:t>22 DE MARZO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33821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PLAZO DE EJECUCIÓN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mn-cs"/>
                        </a:rPr>
                        <a:t>15</a:t>
                      </a:r>
                      <a:r>
                        <a:rPr lang="es-ES" sz="1900" baseline="0" dirty="0">
                          <a:effectLst/>
                          <a:latin typeface="Century Gothic" panose="020B0502020202020204" pitchFamily="34" charset="0"/>
                          <a:ea typeface="Cambria" panose="02040503050406030204" pitchFamily="18" charset="0"/>
                          <a:cs typeface="+mn-cs"/>
                        </a:rPr>
                        <a:t> DIAS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70850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ENTREGA</a:t>
                      </a:r>
                      <a:r>
                        <a:rPr lang="es-EC" sz="1900" baseline="0" dirty="0">
                          <a:effectLst/>
                          <a:latin typeface="Century Gothic" panose="020B0502020202020204" pitchFamily="34" charset="0"/>
                          <a:ea typeface="Cambria" panose="02040503050406030204" pitchFamily="18" charset="0"/>
                        </a:rPr>
                        <a:t> DEL BIEN/SERVICIO/OBRA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28</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DE MARZO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03302">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709550">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ADMINISTRADOR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mn-cs"/>
                        </a:rPr>
                        <a:t>ING. ERIKA MISHEL ROJAS</a:t>
                      </a:r>
                      <a:r>
                        <a:rPr lang="es-ES" sz="1900" baseline="0" dirty="0">
                          <a:solidFill>
                            <a:schemeClr val="tx1"/>
                          </a:solidFill>
                          <a:effectLst/>
                          <a:latin typeface="Century Gothic" panose="020B0502020202020204" pitchFamily="34" charset="0"/>
                          <a:ea typeface="Cambria" panose="02040503050406030204" pitchFamily="18" charset="0"/>
                          <a:cs typeface="+mn-cs"/>
                        </a:rPr>
                        <a:t> ESTRADA</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3821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TOTAL EJECUTADO.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$ 5,816.20</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sp>
        <p:nvSpPr>
          <p:cNvPr id="5" name="Rectángulo 4"/>
          <p:cNvSpPr/>
          <p:nvPr/>
        </p:nvSpPr>
        <p:spPr>
          <a:xfrm>
            <a:off x="8460509" y="2007141"/>
            <a:ext cx="3223491" cy="4016484"/>
          </a:xfrm>
          <a:prstGeom prst="rect">
            <a:avLst/>
          </a:prstGeom>
        </p:spPr>
        <p:txBody>
          <a:bodyPr wrap="square">
            <a:spAutoFit/>
          </a:bodyPr>
          <a:lstStyle/>
          <a:p>
            <a:pPr lvl="0" algn="just">
              <a:spcAft>
                <a:spcPts val="0"/>
              </a:spcAft>
              <a:tabLst>
                <a:tab pos="4236720" algn="l"/>
              </a:tabLst>
            </a:pPr>
            <a:r>
              <a:rPr lang="es-EC" sz="1500" b="1" dirty="0" smtClean="0">
                <a:latin typeface="+mj-lt"/>
                <a:ea typeface="Calibri" panose="020F0502020204030204" pitchFamily="34" charset="0"/>
                <a:cs typeface="Times New Roman" panose="02020603050405020304" pitchFamily="18" charset="0"/>
              </a:rPr>
              <a:t>EL PROYECTO CONSTA DE LO SIGUIENTE:</a:t>
            </a:r>
          </a:p>
          <a:p>
            <a:pPr marL="342900" lvl="0" indent="-342900" algn="just">
              <a:spcAft>
                <a:spcPts val="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1 BIOMÉTRICO FACIAL Y HUELLA DE ASISTENCIA DIARIA,</a:t>
            </a:r>
          </a:p>
          <a:p>
            <a:pPr marL="342900" lvl="0" indent="-342900" algn="just">
              <a:spcAft>
                <a:spcPts val="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4 CÁMARAS TIPO DOMO </a:t>
            </a:r>
          </a:p>
          <a:p>
            <a:pPr marL="342900" lvl="0" indent="-342900" algn="just">
              <a:spcAft>
                <a:spcPts val="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6 CÁMARAS TIPO TUBO</a:t>
            </a:r>
          </a:p>
          <a:p>
            <a:pPr marL="342900" lvl="0" indent="-342900" algn="just">
              <a:spcAft>
                <a:spcPts val="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2 CÁMARAS SPEED </a:t>
            </a:r>
          </a:p>
          <a:p>
            <a:pPr marL="342900" lvl="0" indent="-342900" algn="just">
              <a:spcAft>
                <a:spcPts val="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1 TV DE 43 PULGADAS PARA PROYECCIÓN CÁMARAS.</a:t>
            </a:r>
          </a:p>
          <a:p>
            <a:pPr marL="342900" lvl="0" indent="-342900" algn="just">
              <a:spcAft>
                <a:spcPts val="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2 GRABADOR 4CH HD-TVI AUDIO; DETECCIÓN DE MOVIMIENTO 2.0.</a:t>
            </a:r>
          </a:p>
          <a:p>
            <a:pPr marL="342900" lvl="0" indent="-342900" algn="just">
              <a:spcAft>
                <a:spcPts val="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1 GRABADOR 16CH HD-TVI AUDIO; DETECCIÓN DE MOVIMIENTO 2.0,</a:t>
            </a:r>
          </a:p>
          <a:p>
            <a:pPr marL="342900" lvl="0" indent="-342900" algn="just">
              <a:spcAft>
                <a:spcPts val="1000"/>
              </a:spcAft>
              <a:buFont typeface="Symbol" panose="05050102010706020507" pitchFamily="18" charset="2"/>
              <a:buChar char=""/>
              <a:tabLst>
                <a:tab pos="4236720" algn="l"/>
              </a:tabLst>
            </a:pPr>
            <a:r>
              <a:rPr lang="es-EC" sz="1500" dirty="0" smtClean="0">
                <a:latin typeface="+mj-lt"/>
                <a:ea typeface="Calibri" panose="020F0502020204030204" pitchFamily="34" charset="0"/>
                <a:cs typeface="Times New Roman" panose="02020603050405020304" pitchFamily="18" charset="0"/>
              </a:rPr>
              <a:t>1 UPS 1KVA</a:t>
            </a:r>
            <a:endParaRPr lang="es-EC" sz="15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7344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AE16B282-C863-AC09-A1A5-7DD31E4D63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1872"/>
          <a:stretch/>
        </p:blipFill>
        <p:spPr bwMode="auto">
          <a:xfrm>
            <a:off x="909053" y="795626"/>
            <a:ext cx="3264344" cy="3413612"/>
          </a:xfrm>
          <a:prstGeom prst="rect">
            <a:avLst/>
          </a:prstGeom>
          <a:ln>
            <a:noFill/>
          </a:ln>
          <a:effectLst>
            <a:softEdge rad="112500"/>
          </a:effectLst>
          <a:extLst>
            <a:ext uri="{53640926-AAD7-44D8-BBD7-CCE9431645EC}">
              <a14:shadowObscured xmlns:a14="http://schemas.microsoft.com/office/drawing/2010/main"/>
            </a:ext>
          </a:extLst>
        </p:spPr>
      </p:pic>
      <p:sp>
        <p:nvSpPr>
          <p:cNvPr id="4" name="Título 1">
            <a:extLst>
              <a:ext uri="{FF2B5EF4-FFF2-40B4-BE49-F238E27FC236}">
                <a16:creationId xmlns="" xmlns:a16="http://schemas.microsoft.com/office/drawing/2014/main" id="{F325767E-A6F6-48DA-833D-A3524A3CD112}"/>
              </a:ext>
            </a:extLst>
          </p:cNvPr>
          <p:cNvSpPr txBox="1">
            <a:spLocks/>
          </p:cNvSpPr>
          <p:nvPr/>
        </p:nvSpPr>
        <p:spPr>
          <a:xfrm>
            <a:off x="1438564" y="207797"/>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3" name="Imagen 2">
            <a:extLst>
              <a:ext uri="{FF2B5EF4-FFF2-40B4-BE49-F238E27FC236}">
                <a16:creationId xmlns="" xmlns:a16="http://schemas.microsoft.com/office/drawing/2014/main" id="{20EBF541-C587-F219-F370-919015CD833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946" t="21332"/>
          <a:stretch/>
        </p:blipFill>
        <p:spPr bwMode="auto">
          <a:xfrm>
            <a:off x="4387221" y="795626"/>
            <a:ext cx="3566977" cy="3245262"/>
          </a:xfrm>
          <a:prstGeom prst="rect">
            <a:avLst/>
          </a:prstGeom>
          <a:ln>
            <a:noFill/>
          </a:ln>
          <a:effectLst>
            <a:softEdge rad="112500"/>
          </a:effectLst>
          <a:extLst>
            <a:ext uri="{53640926-AAD7-44D8-BBD7-CCE9431645EC}">
              <a14:shadowObscured xmlns:a14="http://schemas.microsoft.com/office/drawing/2010/main"/>
            </a:ext>
          </a:extLst>
        </p:spPr>
      </p:pic>
      <p:pic>
        <p:nvPicPr>
          <p:cNvPr id="7" name="Imagen 6">
            <a:extLst>
              <a:ext uri="{FF2B5EF4-FFF2-40B4-BE49-F238E27FC236}">
                <a16:creationId xmlns="" xmlns:a16="http://schemas.microsoft.com/office/drawing/2014/main" id="{5B6FE23B-8336-1980-E0FC-41DB1C96183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4276" y="4073429"/>
            <a:ext cx="2999043" cy="2784571"/>
          </a:xfrm>
          <a:prstGeom prst="rect">
            <a:avLst/>
          </a:prstGeom>
          <a:ln>
            <a:noFill/>
          </a:ln>
          <a:effectLst>
            <a:softEdge rad="112500"/>
          </a:effectLst>
        </p:spPr>
      </p:pic>
      <p:pic>
        <p:nvPicPr>
          <p:cNvPr id="8" name="Imagen 7">
            <a:extLst>
              <a:ext uri="{FF2B5EF4-FFF2-40B4-BE49-F238E27FC236}">
                <a16:creationId xmlns="" xmlns:a16="http://schemas.microsoft.com/office/drawing/2014/main" id="{BAD8743D-6C4C-31F2-7EE5-20D385D4739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33383"/>
          <a:stretch/>
        </p:blipFill>
        <p:spPr bwMode="auto">
          <a:xfrm>
            <a:off x="7954198" y="706210"/>
            <a:ext cx="4126948" cy="3424094"/>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5291582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87411" y="433754"/>
            <a:ext cx="9875520" cy="1356360"/>
          </a:xfrm>
        </p:spPr>
        <p:txBody>
          <a:bodyPr>
            <a:normAutofit/>
          </a:bodyPr>
          <a:lstStyle/>
          <a:p>
            <a:pPr algn="just"/>
            <a:r>
              <a:rPr lang="es-EC" sz="1800" b="1" u="sng" dirty="0">
                <a:solidFill>
                  <a:srgbClr val="00B050"/>
                </a:solidFill>
                <a:effectLst/>
                <a:ea typeface="Calibri" panose="020F0502020204030204" pitchFamily="34" charset="0"/>
                <a:cs typeface="Times New Roman" panose="02020603050405020304" pitchFamily="18" charset="0"/>
              </a:rPr>
              <a:t>NOMBRE DEL </a:t>
            </a:r>
            <a:r>
              <a:rPr lang="es-EC" sz="1800" b="1" u="sng" dirty="0">
                <a:solidFill>
                  <a:srgbClr val="00B050"/>
                </a:solidFill>
                <a:ea typeface="Calibri" panose="020F0502020204030204" pitchFamily="34" charset="0"/>
                <a:cs typeface="Times New Roman" panose="02020603050405020304" pitchFamily="18" charset="0"/>
              </a:rPr>
              <a:t>PROYECTO: </a:t>
            </a:r>
            <a:r>
              <a:rPr lang="es-EC" sz="1800" b="1" dirty="0">
                <a:solidFill>
                  <a:schemeClr val="tx1"/>
                </a:solidFill>
                <a:ea typeface="Calibri" panose="020F0502020204030204" pitchFamily="34" charset="0"/>
                <a:cs typeface="Times New Roman" panose="02020603050405020304" pitchFamily="18" charset="0"/>
              </a:rPr>
              <a:t>“</a:t>
            </a:r>
            <a:r>
              <a:rPr lang="es-EC" sz="1800" b="1" dirty="0">
                <a:solidFill>
                  <a:schemeClr val="tx1"/>
                </a:solidFill>
                <a:effectLst/>
                <a:ea typeface="Calibri" panose="020F0502020204030204" pitchFamily="34" charset="0"/>
              </a:rPr>
              <a:t>ADQUISICIÓN Y MANTENIMIENTO DE EQUIPOS INFORMÁTICOS PARA POTENCIAR LAS UNIDADES ADMINISTRATIVAS Y OPERATIVAS DEL GOBIERNO AUTÓNOMO DESCENTRALIZADO PARROQUIAL RURAL DE AHUANO, CANTÓN TENA, PROVINCIA DE NAPO”.</a:t>
            </a:r>
            <a:endParaRPr lang="es-EC" sz="1800" b="1" dirty="0">
              <a:solidFill>
                <a:schemeClr val="tx1"/>
              </a:solidFill>
              <a:ea typeface="Calibri" panose="020F0502020204030204" pitchFamily="34" charset="0"/>
              <a:cs typeface="Times New Roman" panose="02020603050405020304" pitchFamily="18" charset="0"/>
            </a:endParaRPr>
          </a:p>
        </p:txBody>
      </p:sp>
      <p:graphicFrame>
        <p:nvGraphicFramePr>
          <p:cNvPr id="8" name="Marcador de contenido 5">
            <a:extLst>
              <a:ext uri="{FF2B5EF4-FFF2-40B4-BE49-F238E27FC236}">
                <a16:creationId xmlns="" xmlns:a16="http://schemas.microsoft.com/office/drawing/2014/main" id="{A713A027-8575-C8E8-3B76-793406DD07E4}"/>
              </a:ext>
            </a:extLst>
          </p:cNvPr>
          <p:cNvGraphicFramePr>
            <a:graphicFrameLocks noGrp="1"/>
          </p:cNvGraphicFramePr>
          <p:nvPr>
            <p:ph idx="1"/>
            <p:extLst>
              <p:ext uri="{D42A27DB-BD31-4B8C-83A1-F6EECF244321}">
                <p14:modId xmlns:p14="http://schemas.microsoft.com/office/powerpoint/2010/main" val="1155523612"/>
              </p:ext>
            </p:extLst>
          </p:nvPr>
        </p:nvGraphicFramePr>
        <p:xfrm>
          <a:off x="1468582" y="1678844"/>
          <a:ext cx="6677891" cy="5051111"/>
        </p:xfrm>
        <a:graphic>
          <a:graphicData uri="http://schemas.openxmlformats.org/drawingml/2006/table">
            <a:tbl>
              <a:tblPr firstRow="1" firstCol="1" bandRow="1">
                <a:tableStyleId>{5C22544A-7EE6-4342-B048-85BDC9FD1C3A}</a:tableStyleId>
              </a:tblPr>
              <a:tblGrid>
                <a:gridCol w="3035235">
                  <a:extLst>
                    <a:ext uri="{9D8B030D-6E8A-4147-A177-3AD203B41FA5}">
                      <a16:colId xmlns="" xmlns:a16="http://schemas.microsoft.com/office/drawing/2014/main" val="20000"/>
                    </a:ext>
                  </a:extLst>
                </a:gridCol>
                <a:gridCol w="3642656">
                  <a:extLst>
                    <a:ext uri="{9D8B030D-6E8A-4147-A177-3AD203B41FA5}">
                      <a16:colId xmlns="" xmlns:a16="http://schemas.microsoft.com/office/drawing/2014/main" val="20001"/>
                    </a:ext>
                  </a:extLst>
                </a:gridCol>
              </a:tblGrid>
              <a:tr h="347838">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TIPO DE CONTRATACION</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695677">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NIC- 1560602670001-2024-00016</a:t>
                      </a:r>
                    </a:p>
                  </a:txBody>
                  <a:tcPr marL="68580" marR="68580" marT="0" marB="0"/>
                </a:tc>
                <a:extLst>
                  <a:ext uri="{0D108BD9-81ED-4DB2-BD59-A6C34878D82A}">
                    <a16:rowId xmlns="" xmlns:a16="http://schemas.microsoft.com/office/drawing/2014/main" val="10001"/>
                  </a:ext>
                </a:extLst>
              </a:tr>
              <a:tr h="533352">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INICIAL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$ 6,639.94</a:t>
                      </a:r>
                    </a:p>
                  </a:txBody>
                  <a:tcPr marL="68580" marR="68580" marT="0" marB="0"/>
                </a:tc>
                <a:extLst>
                  <a:ext uri="{0D108BD9-81ED-4DB2-BD59-A6C34878D82A}">
                    <a16:rowId xmlns="" xmlns:a16="http://schemas.microsoft.com/office/drawing/2014/main" val="10002"/>
                  </a:ext>
                </a:extLst>
              </a:tr>
              <a:tr h="533352">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FECHA DE</a:t>
                      </a:r>
                      <a:r>
                        <a:rPr lang="es-EC" sz="1900" baseline="0" dirty="0">
                          <a:effectLst/>
                          <a:latin typeface="Century Gothic" panose="020B0502020202020204" pitchFamily="34" charset="0"/>
                          <a:ea typeface="Cambria" panose="02040503050406030204" pitchFamily="18" charset="0"/>
                        </a:rPr>
                        <a:t> LA ORDEN DE COMPRA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spc="5" dirty="0">
                          <a:solidFill>
                            <a:schemeClr val="tx1"/>
                          </a:solidFill>
                          <a:effectLst/>
                          <a:latin typeface="Century Gothic" panose="020B0502020202020204" pitchFamily="34" charset="0"/>
                          <a:ea typeface="Cambria" panose="02040503050406030204" pitchFamily="18" charset="0"/>
                        </a:rPr>
                        <a:t>19 DE JUNIO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66676">
                <a:tc>
                  <a:txBody>
                    <a:bodyPr/>
                    <a:lstStyle/>
                    <a:p>
                      <a:pPr>
                        <a:lnSpc>
                          <a:spcPct val="115000"/>
                        </a:lnSpc>
                        <a:spcAft>
                          <a:spcPts val="1000"/>
                        </a:spcAft>
                      </a:pPr>
                      <a:r>
                        <a:rPr lang="es-EC" sz="1900">
                          <a:effectLst/>
                          <a:latin typeface="Century Gothic" panose="020B0502020202020204" pitchFamily="34" charset="0"/>
                          <a:ea typeface="Cambria" panose="02040503050406030204" pitchFamily="18" charset="0"/>
                        </a:rPr>
                        <a:t>PLAZO DE EJECUCIÓN </a:t>
                      </a:r>
                      <a:endParaRPr lang="es-EC" sz="190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mn-cs"/>
                        </a:rPr>
                        <a:t>15</a:t>
                      </a:r>
                      <a:r>
                        <a:rPr lang="es-ES" sz="1900" baseline="0" dirty="0">
                          <a:effectLst/>
                          <a:latin typeface="Century Gothic" panose="020B0502020202020204" pitchFamily="34" charset="0"/>
                          <a:ea typeface="Cambria" panose="02040503050406030204" pitchFamily="18" charset="0"/>
                          <a:cs typeface="+mn-cs"/>
                        </a:rPr>
                        <a:t> DIAS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33352">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ENTREGA</a:t>
                      </a:r>
                      <a:r>
                        <a:rPr lang="es-EC" sz="1900" baseline="0" dirty="0">
                          <a:effectLst/>
                          <a:latin typeface="Century Gothic" panose="020B0502020202020204" pitchFamily="34" charset="0"/>
                          <a:ea typeface="Cambria" panose="02040503050406030204" pitchFamily="18" charset="0"/>
                        </a:rPr>
                        <a:t> DEL BIEN/SERVICIO/OBRA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b="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24 D</a:t>
                      </a:r>
                      <a:r>
                        <a:rPr lang="es-ES" sz="1900" b="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E JUNIO DE 2024</a:t>
                      </a:r>
                      <a:endParaRPr lang="es-EC" sz="1900" b="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347838">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533352">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ADMINISTRADOR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mn-cs"/>
                        </a:rPr>
                        <a:t>ABG.</a:t>
                      </a:r>
                      <a:r>
                        <a:rPr lang="es-ES" sz="1900" baseline="0" dirty="0">
                          <a:solidFill>
                            <a:schemeClr val="tx1"/>
                          </a:solidFill>
                          <a:effectLst/>
                          <a:latin typeface="Century Gothic" panose="020B0502020202020204" pitchFamily="34" charset="0"/>
                          <a:ea typeface="Cambria" panose="02040503050406030204" pitchFamily="18" charset="0"/>
                          <a:cs typeface="+mn-cs"/>
                        </a:rPr>
                        <a:t> NIC DUCHE LOPEZ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533352">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TOTAL EJECUTADO.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$ 7,635,93</a:t>
                      </a:r>
                      <a:r>
                        <a:rPr lang="es-EC" sz="1900" baseline="0" dirty="0">
                          <a:effectLst/>
                          <a:latin typeface="Century Gothic" panose="020B0502020202020204" pitchFamily="34" charset="0"/>
                          <a:ea typeface="Cambria" panose="02040503050406030204" pitchFamily="18" charset="0"/>
                        </a:rPr>
                        <a:t> (INCLUYE IVA)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61838286-56B3-B2A8-436E-01BBEE1971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5301" y="1678844"/>
            <a:ext cx="3449607" cy="390801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5679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F325767E-A6F6-48DA-833D-A3524A3CD112}"/>
              </a:ext>
            </a:extLst>
          </p:cNvPr>
          <p:cNvSpPr txBox="1">
            <a:spLocks/>
          </p:cNvSpPr>
          <p:nvPr/>
        </p:nvSpPr>
        <p:spPr>
          <a:xfrm>
            <a:off x="1918855" y="575386"/>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3" name="Imagen 2">
            <a:extLst>
              <a:ext uri="{FF2B5EF4-FFF2-40B4-BE49-F238E27FC236}">
                <a16:creationId xmlns="" xmlns:a16="http://schemas.microsoft.com/office/drawing/2014/main" id="{097C6B19-C7EE-C5AB-A66B-920CB36707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3955" y="1193986"/>
            <a:ext cx="2950845" cy="2974340"/>
          </a:xfrm>
          <a:prstGeom prst="rect">
            <a:avLst/>
          </a:prstGeom>
          <a:ln>
            <a:noFill/>
          </a:ln>
          <a:effectLst>
            <a:softEdge rad="112500"/>
          </a:effectLst>
        </p:spPr>
      </p:pic>
      <p:pic>
        <p:nvPicPr>
          <p:cNvPr id="7" name="Imagen 6">
            <a:extLst>
              <a:ext uri="{FF2B5EF4-FFF2-40B4-BE49-F238E27FC236}">
                <a16:creationId xmlns="" xmlns:a16="http://schemas.microsoft.com/office/drawing/2014/main" id="{672B3DE1-A021-6B7E-C640-EE32619F8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872" y="1193985"/>
            <a:ext cx="2653665" cy="2934335"/>
          </a:xfrm>
          <a:prstGeom prst="rect">
            <a:avLst/>
          </a:prstGeom>
          <a:ln>
            <a:noFill/>
          </a:ln>
          <a:effectLst>
            <a:softEdge rad="112500"/>
          </a:effectLst>
        </p:spPr>
      </p:pic>
      <p:pic>
        <p:nvPicPr>
          <p:cNvPr id="8" name="Imagen 7">
            <a:extLst>
              <a:ext uri="{FF2B5EF4-FFF2-40B4-BE49-F238E27FC236}">
                <a16:creationId xmlns="" xmlns:a16="http://schemas.microsoft.com/office/drawing/2014/main" id="{D6AB9B57-1BBF-D499-783B-DE42F2FB20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1193985"/>
            <a:ext cx="2653665" cy="2934335"/>
          </a:xfrm>
          <a:prstGeom prst="rect">
            <a:avLst/>
          </a:prstGeom>
          <a:ln>
            <a:noFill/>
          </a:ln>
          <a:effectLst>
            <a:softEdge rad="112500"/>
          </a:effectLst>
        </p:spPr>
      </p:pic>
      <p:pic>
        <p:nvPicPr>
          <p:cNvPr id="9" name="Imagen 8">
            <a:extLst>
              <a:ext uri="{FF2B5EF4-FFF2-40B4-BE49-F238E27FC236}">
                <a16:creationId xmlns="" xmlns:a16="http://schemas.microsoft.com/office/drawing/2014/main" id="{5BF62B72-64BB-7C8B-55FC-A4924D9609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5388" y="4168326"/>
            <a:ext cx="2842262" cy="2421338"/>
          </a:xfrm>
          <a:prstGeom prst="rect">
            <a:avLst/>
          </a:prstGeom>
          <a:ln>
            <a:noFill/>
          </a:ln>
          <a:effectLst>
            <a:softEdge rad="112500"/>
          </a:effectLst>
        </p:spPr>
      </p:pic>
      <p:pic>
        <p:nvPicPr>
          <p:cNvPr id="10" name="Imagen 9">
            <a:extLst>
              <a:ext uri="{FF2B5EF4-FFF2-40B4-BE49-F238E27FC236}">
                <a16:creationId xmlns="" xmlns:a16="http://schemas.microsoft.com/office/drawing/2014/main" id="{C5986B23-CCC5-78F1-6E80-42E7A8AFF6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6233" y="4161439"/>
            <a:ext cx="2693670" cy="2421338"/>
          </a:xfrm>
          <a:prstGeom prst="rect">
            <a:avLst/>
          </a:prstGeom>
          <a:ln>
            <a:noFill/>
          </a:ln>
          <a:effectLst>
            <a:softEdge rad="112500"/>
          </a:effectLst>
        </p:spPr>
      </p:pic>
    </p:spTree>
    <p:extLst>
      <p:ext uri="{BB962C8B-B14F-4D97-AF65-F5344CB8AC3E}">
        <p14:creationId xmlns:p14="http://schemas.microsoft.com/office/powerpoint/2010/main" val="2548077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593006" y="499426"/>
            <a:ext cx="9875520" cy="1356360"/>
          </a:xfrm>
        </p:spPr>
        <p:txBody>
          <a:bodyPr>
            <a:noAutofit/>
          </a:bodyPr>
          <a:lstStyle/>
          <a:p>
            <a:pPr algn="just"/>
            <a:r>
              <a:rPr lang="es-EC" sz="1600" b="1" u="sng" dirty="0">
                <a:solidFill>
                  <a:srgbClr val="00B050"/>
                </a:solidFill>
                <a:effectLst/>
                <a:ea typeface="Calibri" panose="020F0502020204030204" pitchFamily="34" charset="0"/>
                <a:cs typeface="Times New Roman" panose="02020603050405020304" pitchFamily="18" charset="0"/>
              </a:rPr>
              <a:t>NOMBRE DEL </a:t>
            </a:r>
            <a:r>
              <a:rPr lang="es-EC" sz="1600" b="1" u="sng" spc="-5" dirty="0">
                <a:solidFill>
                  <a:srgbClr val="00B050"/>
                </a:solidFill>
                <a:effectLst/>
                <a:ea typeface="Calibri" panose="020F0502020204030204" pitchFamily="34" charset="0"/>
                <a:cs typeface="Times New Roman" panose="02020603050405020304" pitchFamily="18" charset="0"/>
              </a:rPr>
              <a:t>PROYECTO: </a:t>
            </a:r>
            <a:r>
              <a:rPr lang="es-EC" sz="1600" b="1" spc="-5" dirty="0">
                <a:solidFill>
                  <a:schemeClr val="tx1"/>
                </a:solidFill>
                <a:effectLst/>
                <a:ea typeface="Calibri" panose="020F0502020204030204" pitchFamily="34" charset="0"/>
                <a:cs typeface="Times New Roman" panose="02020603050405020304" pitchFamily="18" charset="0"/>
              </a:rPr>
              <a:t>“SERVICIO DE MANTENIMIENTO PREVENTIVO Y CORRECTIVO INCLUIDO REPUESTOS DE LOS VEHÍCULOS PESADOS DE LA INSTITUCIÓN, RENAULT MIDLUM 280 DE PLACAS NMA-1000 Y HYUNDAI H940C DE MATRÍCULA 72150000101 DESTINADOS A LA EJECUCIÓN DE OBRAS DIRECTAS DEL GOBIERNO AUTÓNOMO DESCENTRALIZADO PARROQUIAL RURAL DE AHUANO”.</a:t>
            </a:r>
            <a:endParaRPr lang="es-EC" sz="1600" b="1" dirty="0">
              <a:solidFill>
                <a:schemeClr val="tx1"/>
              </a:solidFill>
            </a:endParaRPr>
          </a:p>
        </p:txBody>
      </p:sp>
      <p:graphicFrame>
        <p:nvGraphicFramePr>
          <p:cNvPr id="6" name="Marcador de contenido 5">
            <a:extLst>
              <a:ext uri="{FF2B5EF4-FFF2-40B4-BE49-F238E27FC236}">
                <a16:creationId xmlns="" xmlns:a16="http://schemas.microsoft.com/office/drawing/2014/main" id="{97B8B63E-BE51-1880-47E8-70C4949059E8}"/>
              </a:ext>
            </a:extLst>
          </p:cNvPr>
          <p:cNvGraphicFramePr>
            <a:graphicFrameLocks noGrp="1"/>
          </p:cNvGraphicFramePr>
          <p:nvPr>
            <p:ph idx="1"/>
            <p:extLst>
              <p:ext uri="{D42A27DB-BD31-4B8C-83A1-F6EECF244321}">
                <p14:modId xmlns:p14="http://schemas.microsoft.com/office/powerpoint/2010/main" val="2779818948"/>
              </p:ext>
            </p:extLst>
          </p:nvPr>
        </p:nvGraphicFramePr>
        <p:xfrm>
          <a:off x="1380570" y="1745673"/>
          <a:ext cx="6673539" cy="4970954"/>
        </p:xfrm>
        <a:graphic>
          <a:graphicData uri="http://schemas.openxmlformats.org/drawingml/2006/table">
            <a:tbl>
              <a:tblPr firstRow="1" firstCol="1" bandRow="1">
                <a:tableStyleId>{5C22544A-7EE6-4342-B048-85BDC9FD1C3A}</a:tableStyleId>
              </a:tblPr>
              <a:tblGrid>
                <a:gridCol w="3033257">
                  <a:extLst>
                    <a:ext uri="{9D8B030D-6E8A-4147-A177-3AD203B41FA5}">
                      <a16:colId xmlns="" xmlns:a16="http://schemas.microsoft.com/office/drawing/2014/main" val="20000"/>
                    </a:ext>
                  </a:extLst>
                </a:gridCol>
                <a:gridCol w="3640282">
                  <a:extLst>
                    <a:ext uri="{9D8B030D-6E8A-4147-A177-3AD203B41FA5}">
                      <a16:colId xmlns="" xmlns:a16="http://schemas.microsoft.com/office/drawing/2014/main" val="20001"/>
                    </a:ext>
                  </a:extLst>
                </a:gridCol>
              </a:tblGrid>
              <a:tr h="340974">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TIPO DE CONTRATACION</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REGIMEN ESPECIAL</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733195">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RE-PU-GADPR-AHUANO-2024-001</a:t>
                      </a:r>
                    </a:p>
                  </a:txBody>
                  <a:tcPr marL="68580" marR="68580" marT="0" marB="0"/>
                </a:tc>
                <a:extLst>
                  <a:ext uri="{0D108BD9-81ED-4DB2-BD59-A6C34878D82A}">
                    <a16:rowId xmlns="" xmlns:a16="http://schemas.microsoft.com/office/drawing/2014/main" val="10001"/>
                  </a:ext>
                </a:extLst>
              </a:tr>
              <a:tr h="572581">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INICIAL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$ 35,497.57</a:t>
                      </a:r>
                    </a:p>
                  </a:txBody>
                  <a:tcPr marL="68580" marR="68580" marT="0" marB="0"/>
                </a:tc>
                <a:extLst>
                  <a:ext uri="{0D108BD9-81ED-4DB2-BD59-A6C34878D82A}">
                    <a16:rowId xmlns="" xmlns:a16="http://schemas.microsoft.com/office/drawing/2014/main" val="10002"/>
                  </a:ext>
                </a:extLst>
              </a:tr>
              <a:tr h="572581">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FECHA DE</a:t>
                      </a:r>
                      <a:r>
                        <a:rPr lang="es-EC" sz="1850" baseline="0" dirty="0">
                          <a:effectLst/>
                          <a:latin typeface="Century Gothic" panose="020B0502020202020204" pitchFamily="34" charset="0"/>
                          <a:ea typeface="Cambria" panose="02040503050406030204" pitchFamily="18" charset="0"/>
                        </a:rPr>
                        <a:t> LA ORDEN DE COMPRA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spc="5" dirty="0">
                          <a:solidFill>
                            <a:schemeClr val="tx1"/>
                          </a:solidFill>
                          <a:effectLst/>
                          <a:latin typeface="Century Gothic" panose="020B0502020202020204" pitchFamily="34" charset="0"/>
                          <a:ea typeface="Cambria" panose="02040503050406030204" pitchFamily="18" charset="0"/>
                        </a:rPr>
                        <a:t>08 DE FEBRERO DE 2024</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73332">
                <a:tc>
                  <a:txBody>
                    <a:bodyPr/>
                    <a:lstStyle/>
                    <a:p>
                      <a:pPr>
                        <a:lnSpc>
                          <a:spcPct val="115000"/>
                        </a:lnSpc>
                        <a:spcAft>
                          <a:spcPts val="1000"/>
                        </a:spcAft>
                      </a:pPr>
                      <a:r>
                        <a:rPr lang="es-EC" sz="1850">
                          <a:effectLst/>
                          <a:latin typeface="Century Gothic" panose="020B0502020202020204" pitchFamily="34" charset="0"/>
                          <a:ea typeface="Cambria" panose="02040503050406030204" pitchFamily="18" charset="0"/>
                        </a:rPr>
                        <a:t>PLAZO DE EJECUCIÓN </a:t>
                      </a:r>
                      <a:endParaRPr lang="es-EC" sz="185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mn-cs"/>
                        </a:rPr>
                        <a:t>365</a:t>
                      </a:r>
                      <a:r>
                        <a:rPr lang="es-ES" sz="1850" baseline="0" dirty="0">
                          <a:effectLst/>
                          <a:latin typeface="Century Gothic" panose="020B0502020202020204" pitchFamily="34" charset="0"/>
                          <a:ea typeface="Cambria" panose="02040503050406030204" pitchFamily="18" charset="0"/>
                          <a:cs typeface="+mn-cs"/>
                        </a:rPr>
                        <a:t> DÍAS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72581">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ENTREGA</a:t>
                      </a:r>
                      <a:r>
                        <a:rPr lang="es-EC" sz="1850" baseline="0" dirty="0">
                          <a:effectLst/>
                          <a:latin typeface="Century Gothic" panose="020B0502020202020204" pitchFamily="34" charset="0"/>
                          <a:ea typeface="Cambria" panose="02040503050406030204" pitchFamily="18" charset="0"/>
                        </a:rPr>
                        <a:t> DEL BIEN/SERVICIO/OBRA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07</a:t>
                      </a: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DE FEBRERO DE 2025</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346447">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573404">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ADMINISTRADOR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mn-cs"/>
                        </a:rPr>
                        <a:t>ING. ERIKA MISHEL ROJAS</a:t>
                      </a:r>
                      <a:r>
                        <a:rPr lang="es-ES" sz="1850" baseline="0" dirty="0">
                          <a:solidFill>
                            <a:schemeClr val="tx1"/>
                          </a:solidFill>
                          <a:effectLst/>
                          <a:latin typeface="Century Gothic" panose="020B0502020202020204" pitchFamily="34" charset="0"/>
                          <a:ea typeface="Cambria" panose="02040503050406030204" pitchFamily="18" charset="0"/>
                          <a:cs typeface="+mn-cs"/>
                        </a:rPr>
                        <a:t> ESTRADA</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670033">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TOTAL EJECUTADO.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$ 39,757.28 ( INCLUIDO IVA)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B4CC689F-8DB3-0708-BB60-03E4B4AB18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3471" y="2055946"/>
            <a:ext cx="3830175" cy="352281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69985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 xmlns:a16="http://schemas.microsoft.com/office/drawing/2014/main" id="{5E4984AD-3708-48B4-84ED-C962EDD570AD}"/>
              </a:ext>
            </a:extLst>
          </p:cNvPr>
          <p:cNvSpPr txBox="1">
            <a:spLocks/>
          </p:cNvSpPr>
          <p:nvPr/>
        </p:nvSpPr>
        <p:spPr>
          <a:xfrm>
            <a:off x="2001982" y="406400"/>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3" name="Imagen 2">
            <a:extLst>
              <a:ext uri="{FF2B5EF4-FFF2-40B4-BE49-F238E27FC236}">
                <a16:creationId xmlns="" xmlns:a16="http://schemas.microsoft.com/office/drawing/2014/main" id="{D62DD2C1-133B-1204-C0CE-65ABEEE217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7881" y="994229"/>
            <a:ext cx="7969827" cy="5626848"/>
          </a:xfrm>
          <a:prstGeom prst="rect">
            <a:avLst/>
          </a:prstGeom>
        </p:spPr>
      </p:pic>
    </p:spTree>
    <p:extLst>
      <p:ext uri="{BB962C8B-B14F-4D97-AF65-F5344CB8AC3E}">
        <p14:creationId xmlns:p14="http://schemas.microsoft.com/office/powerpoint/2010/main" val="22023721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C71D4FE-56B7-4DCE-B36D-AB7A542599BD}"/>
              </a:ext>
            </a:extLst>
          </p:cNvPr>
          <p:cNvSpPr>
            <a:spLocks noGrp="1"/>
          </p:cNvSpPr>
          <p:nvPr>
            <p:ph type="title"/>
          </p:nvPr>
        </p:nvSpPr>
        <p:spPr>
          <a:xfrm>
            <a:off x="1660237" y="424873"/>
            <a:ext cx="9875520" cy="1131277"/>
          </a:xfrm>
        </p:spPr>
        <p:txBody>
          <a:bodyPr>
            <a:normAutofit/>
          </a:bodyPr>
          <a:lstStyle/>
          <a:p>
            <a:pPr algn="just"/>
            <a:r>
              <a:rPr lang="es-EC" sz="2000" b="1" u="sng" dirty="0">
                <a:solidFill>
                  <a:srgbClr val="00B050"/>
                </a:solidFill>
                <a:effectLst/>
                <a:ea typeface="Calibri" panose="020F0502020204030204" pitchFamily="34" charset="0"/>
                <a:cs typeface="Times New Roman" panose="02020603050405020304" pitchFamily="18" charset="0"/>
              </a:rPr>
              <a:t>NOMBRE DEL </a:t>
            </a:r>
            <a:r>
              <a:rPr lang="es-EC" sz="2000" b="1" u="sng" spc="-5" dirty="0">
                <a:solidFill>
                  <a:srgbClr val="00B050"/>
                </a:solidFill>
                <a:effectLst/>
                <a:ea typeface="Calibri" panose="020F0502020204030204" pitchFamily="34" charset="0"/>
                <a:cs typeface="Times New Roman" panose="02020603050405020304" pitchFamily="18" charset="0"/>
              </a:rPr>
              <a:t>PROYECTO: </a:t>
            </a:r>
            <a:r>
              <a:rPr lang="es-EC" sz="2000" b="1" spc="-5" dirty="0">
                <a:solidFill>
                  <a:schemeClr val="tx1"/>
                </a:solidFill>
                <a:effectLst/>
                <a:ea typeface="Calibri" panose="020F0502020204030204" pitchFamily="34" charset="0"/>
                <a:cs typeface="Times New Roman" panose="02020603050405020304" pitchFamily="18" charset="0"/>
              </a:rPr>
              <a:t>“CONTRATACIÓN DEL SERVICIO DE MANTENIMIENTO PREVENTIVO Y CORRECTIVO INCLUIDO REPUESTOS DEL VEHÍCULO CHEVROLET D-MAX NMA-1177 DEL GAD AHUANO”.</a:t>
            </a:r>
            <a:endParaRPr lang="es-EC" sz="4000" b="1" dirty="0">
              <a:solidFill>
                <a:schemeClr val="tx1"/>
              </a:solidFill>
            </a:endParaRPr>
          </a:p>
        </p:txBody>
      </p:sp>
      <p:graphicFrame>
        <p:nvGraphicFramePr>
          <p:cNvPr id="9" name="Marcador de contenido 5">
            <a:extLst>
              <a:ext uri="{FF2B5EF4-FFF2-40B4-BE49-F238E27FC236}">
                <a16:creationId xmlns="" xmlns:a16="http://schemas.microsoft.com/office/drawing/2014/main" id="{98B6B684-9825-E301-04E6-9047C9BFFAC4}"/>
              </a:ext>
            </a:extLst>
          </p:cNvPr>
          <p:cNvGraphicFramePr>
            <a:graphicFrameLocks noGrp="1"/>
          </p:cNvGraphicFramePr>
          <p:nvPr>
            <p:ph idx="1"/>
            <p:extLst>
              <p:ext uri="{D42A27DB-BD31-4B8C-83A1-F6EECF244321}">
                <p14:modId xmlns:p14="http://schemas.microsoft.com/office/powerpoint/2010/main" val="1426377318"/>
              </p:ext>
            </p:extLst>
          </p:nvPr>
        </p:nvGraphicFramePr>
        <p:xfrm>
          <a:off x="1251703" y="1683827"/>
          <a:ext cx="6811643" cy="4902456"/>
        </p:xfrm>
        <a:graphic>
          <a:graphicData uri="http://schemas.openxmlformats.org/drawingml/2006/table">
            <a:tbl>
              <a:tblPr firstRow="1" firstCol="1" bandRow="1">
                <a:tableStyleId>{5C22544A-7EE6-4342-B048-85BDC9FD1C3A}</a:tableStyleId>
              </a:tblPr>
              <a:tblGrid>
                <a:gridCol w="3096027">
                  <a:extLst>
                    <a:ext uri="{9D8B030D-6E8A-4147-A177-3AD203B41FA5}">
                      <a16:colId xmlns="" xmlns:a16="http://schemas.microsoft.com/office/drawing/2014/main" val="20000"/>
                    </a:ext>
                  </a:extLst>
                </a:gridCol>
                <a:gridCol w="3715616">
                  <a:extLst>
                    <a:ext uri="{9D8B030D-6E8A-4147-A177-3AD203B41FA5}">
                      <a16:colId xmlns="" xmlns:a16="http://schemas.microsoft.com/office/drawing/2014/main" val="20001"/>
                    </a:ext>
                  </a:extLst>
                </a:gridCol>
              </a:tblGrid>
              <a:tr h="775046">
                <a:tc>
                  <a:txBody>
                    <a:bodyPr/>
                    <a:lstStyle/>
                    <a:p>
                      <a:pPr>
                        <a:lnSpc>
                          <a:spcPct val="115000"/>
                        </a:lnSpc>
                        <a:spcAft>
                          <a:spcPts val="1000"/>
                        </a:spcAft>
                      </a:pPr>
                      <a:r>
                        <a:rPr lang="es-ES" sz="195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5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kern="1200" dirty="0">
                          <a:solidFill>
                            <a:schemeClr val="tx1"/>
                          </a:solidFill>
                          <a:effectLst/>
                          <a:latin typeface="Century Gothic" panose="020B0502020202020204" pitchFamily="34" charset="0"/>
                          <a:ea typeface="Cambria" panose="02040503050406030204" pitchFamily="18" charset="0"/>
                          <a:cs typeface="+mn-cs"/>
                        </a:rPr>
                        <a:t>NIC- 1560602670001-2024-00015</a:t>
                      </a:r>
                    </a:p>
                  </a:txBody>
                  <a:tcPr marL="68580" marR="68580" marT="0" marB="0"/>
                </a:tc>
                <a:extLst>
                  <a:ext uri="{0D108BD9-81ED-4DB2-BD59-A6C34878D82A}">
                    <a16:rowId xmlns="" xmlns:a16="http://schemas.microsoft.com/office/drawing/2014/main" val="10001"/>
                  </a:ext>
                </a:extLst>
              </a:tr>
              <a:tr h="594202">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MONTO INICIAL DEL CONTRATO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kern="1200" dirty="0">
                          <a:solidFill>
                            <a:schemeClr val="tx1"/>
                          </a:solidFill>
                          <a:effectLst/>
                          <a:latin typeface="Century Gothic" panose="020B0502020202020204" pitchFamily="34" charset="0"/>
                          <a:ea typeface="Cambria" panose="02040503050406030204" pitchFamily="18" charset="0"/>
                          <a:cs typeface="+mn-cs"/>
                        </a:rPr>
                        <a:t>$ 6,600.00</a:t>
                      </a:r>
                    </a:p>
                  </a:txBody>
                  <a:tcPr marL="68580" marR="68580" marT="0" marB="0"/>
                </a:tc>
                <a:extLst>
                  <a:ext uri="{0D108BD9-81ED-4DB2-BD59-A6C34878D82A}">
                    <a16:rowId xmlns="" xmlns:a16="http://schemas.microsoft.com/office/drawing/2014/main" val="10002"/>
                  </a:ext>
                </a:extLst>
              </a:tr>
              <a:tr h="594202">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FECHA DE</a:t>
                      </a:r>
                      <a:r>
                        <a:rPr lang="es-EC" sz="1950" baseline="0" dirty="0">
                          <a:effectLst/>
                          <a:latin typeface="Century Gothic" panose="020B0502020202020204" pitchFamily="34" charset="0"/>
                          <a:ea typeface="Cambria" panose="02040503050406030204" pitchFamily="18" charset="0"/>
                        </a:rPr>
                        <a:t> LA ORDEN DE COMPRA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spc="5" dirty="0">
                          <a:solidFill>
                            <a:schemeClr val="tx1"/>
                          </a:solidFill>
                          <a:effectLst/>
                          <a:latin typeface="Century Gothic" panose="020B0502020202020204" pitchFamily="34" charset="0"/>
                          <a:ea typeface="Cambria" panose="02040503050406030204" pitchFamily="18" charset="0"/>
                        </a:rPr>
                        <a:t>13 DE MAYO DE 2024</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97101">
                <a:tc>
                  <a:txBody>
                    <a:bodyPr/>
                    <a:lstStyle/>
                    <a:p>
                      <a:pPr>
                        <a:lnSpc>
                          <a:spcPct val="115000"/>
                        </a:lnSpc>
                        <a:spcAft>
                          <a:spcPts val="1000"/>
                        </a:spcAft>
                      </a:pPr>
                      <a:r>
                        <a:rPr lang="es-EC" sz="1950">
                          <a:effectLst/>
                          <a:latin typeface="Century Gothic" panose="020B0502020202020204" pitchFamily="34" charset="0"/>
                          <a:ea typeface="Cambria" panose="02040503050406030204" pitchFamily="18" charset="0"/>
                        </a:rPr>
                        <a:t>PLAZO DE EJECUCIÓN </a:t>
                      </a:r>
                      <a:endParaRPr lang="es-EC" sz="195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50" dirty="0">
                          <a:effectLst/>
                          <a:latin typeface="Century Gothic" panose="020B0502020202020204" pitchFamily="34" charset="0"/>
                          <a:ea typeface="Cambria" panose="02040503050406030204" pitchFamily="18" charset="0"/>
                          <a:cs typeface="+mn-cs"/>
                        </a:rPr>
                        <a:t>5</a:t>
                      </a:r>
                      <a:r>
                        <a:rPr lang="es-ES" sz="1950" baseline="0" dirty="0">
                          <a:effectLst/>
                          <a:latin typeface="Century Gothic" panose="020B0502020202020204" pitchFamily="34" charset="0"/>
                          <a:ea typeface="Cambria" panose="02040503050406030204" pitchFamily="18" charset="0"/>
                          <a:cs typeface="+mn-cs"/>
                        </a:rPr>
                        <a:t> DIAS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94202">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ENTREGA</a:t>
                      </a:r>
                      <a:r>
                        <a:rPr lang="es-EC" sz="1950" baseline="0" dirty="0">
                          <a:effectLst/>
                          <a:latin typeface="Century Gothic" panose="020B0502020202020204" pitchFamily="34" charset="0"/>
                          <a:ea typeface="Cambria" panose="02040503050406030204" pitchFamily="18" charset="0"/>
                        </a:rPr>
                        <a:t> DEL BIEN/SERVICIO/OBRA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17 DEMAYO DE 2024</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496696">
                <a:tc>
                  <a:txBody>
                    <a:bodyPr/>
                    <a:lstStyle/>
                    <a:p>
                      <a:pPr>
                        <a:lnSpc>
                          <a:spcPct val="115000"/>
                        </a:lnSpc>
                        <a:spcAft>
                          <a:spcPts val="1000"/>
                        </a:spcAft>
                      </a:pPr>
                      <a:r>
                        <a:rPr lang="es-ES" sz="195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5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594202">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ADMINISTRADOR DEL CONTRATO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mn-cs"/>
                        </a:rPr>
                        <a:t>ABG.</a:t>
                      </a:r>
                      <a:r>
                        <a:rPr lang="es-ES" sz="1950" baseline="0" dirty="0">
                          <a:solidFill>
                            <a:schemeClr val="tx1"/>
                          </a:solidFill>
                          <a:effectLst/>
                          <a:latin typeface="Century Gothic" panose="020B0502020202020204" pitchFamily="34" charset="0"/>
                          <a:ea typeface="Cambria" panose="02040503050406030204" pitchFamily="18" charset="0"/>
                          <a:cs typeface="+mn-cs"/>
                        </a:rPr>
                        <a:t> NIC DUCHE LOPEZ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60139">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MONTO TOTAL EJECUTADO.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$ 7,590.00</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1E13C0E3-8B96-F881-FCD8-E0FAB92711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0364" y="2142836"/>
            <a:ext cx="3885344" cy="2955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319667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 xmlns:a16="http://schemas.microsoft.com/office/drawing/2014/main" id="{C42078B5-0793-4774-98B8-EAE8B05AA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6298" y="0"/>
            <a:ext cx="2238974" cy="2438334"/>
          </a:xfrm>
          <a:prstGeom prst="rect">
            <a:avLst/>
          </a:prstGeom>
        </p:spPr>
      </p:pic>
      <p:sp>
        <p:nvSpPr>
          <p:cNvPr id="3" name="Marcador de contenido 2">
            <a:extLst>
              <a:ext uri="{FF2B5EF4-FFF2-40B4-BE49-F238E27FC236}">
                <a16:creationId xmlns="" xmlns:a16="http://schemas.microsoft.com/office/drawing/2014/main" id="{A00BDFB9-C0C1-411D-9CC6-69DE8CADCE26}"/>
              </a:ext>
            </a:extLst>
          </p:cNvPr>
          <p:cNvSpPr>
            <a:spLocks noGrp="1"/>
          </p:cNvSpPr>
          <p:nvPr>
            <p:ph idx="1"/>
          </p:nvPr>
        </p:nvSpPr>
        <p:spPr>
          <a:xfrm>
            <a:off x="1006938" y="2438334"/>
            <a:ext cx="10617693" cy="4038600"/>
          </a:xfrm>
        </p:spPr>
        <p:txBody>
          <a:bodyPr>
            <a:normAutofit/>
          </a:bodyPr>
          <a:lstStyle/>
          <a:p>
            <a:pPr marL="45720" indent="0" algn="ctr">
              <a:buNone/>
            </a:pPr>
            <a:r>
              <a:rPr lang="es-ES" sz="5400" b="1" dirty="0">
                <a:solidFill>
                  <a:srgbClr val="002060"/>
                </a:solidFill>
                <a:latin typeface="Arial Black" panose="020B0A04020102020204" pitchFamily="34" charset="0"/>
              </a:rPr>
              <a:t>PROYECTOS Y PROGRAMAS EJECUTADOS EN EL AÑO 2024</a:t>
            </a:r>
            <a:endParaRPr lang="es-EC" sz="5400" b="1" dirty="0">
              <a:solidFill>
                <a:srgbClr val="002060"/>
              </a:solidFill>
              <a:latin typeface="Arial Black" panose="020B0A04020102020204" pitchFamily="34" charset="0"/>
            </a:endParaRPr>
          </a:p>
        </p:txBody>
      </p:sp>
      <p:sp>
        <p:nvSpPr>
          <p:cNvPr id="7" name="CuadroTexto 6">
            <a:extLst>
              <a:ext uri="{FF2B5EF4-FFF2-40B4-BE49-F238E27FC236}">
                <a16:creationId xmlns="" xmlns:a16="http://schemas.microsoft.com/office/drawing/2014/main" id="{B8BC1281-8CC4-4F9B-8E57-2D3163DCE46F}"/>
              </a:ext>
            </a:extLst>
          </p:cNvPr>
          <p:cNvSpPr txBox="1"/>
          <p:nvPr/>
        </p:nvSpPr>
        <p:spPr>
          <a:xfrm>
            <a:off x="1236686" y="5645937"/>
            <a:ext cx="10617693" cy="830997"/>
          </a:xfrm>
          <a:prstGeom prst="rect">
            <a:avLst/>
          </a:prstGeom>
          <a:noFill/>
        </p:spPr>
        <p:txBody>
          <a:bodyPr wrap="square" rtlCol="0">
            <a:spAutoFit/>
          </a:bodyPr>
          <a:lstStyle/>
          <a:p>
            <a:pPr algn="ctr"/>
            <a:r>
              <a:rPr lang="es-ES" sz="2400" i="1" dirty="0" smtClean="0"/>
              <a:t>SR. EDWIN HERNÁN MELENDREZ MIRANDA</a:t>
            </a:r>
          </a:p>
          <a:p>
            <a:pPr algn="ctr"/>
            <a:r>
              <a:rPr lang="es-ES" sz="2400" b="1" i="1" dirty="0" smtClean="0"/>
              <a:t>PRESIDENTE</a:t>
            </a:r>
            <a:endParaRPr lang="es-EC" sz="2400" i="1" dirty="0"/>
          </a:p>
        </p:txBody>
      </p:sp>
    </p:spTree>
    <p:extLst>
      <p:ext uri="{BB962C8B-B14F-4D97-AF65-F5344CB8AC3E}">
        <p14:creationId xmlns:p14="http://schemas.microsoft.com/office/powerpoint/2010/main" val="16225861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Elipse 6">
            <a:extLst>
              <a:ext uri="{FF2B5EF4-FFF2-40B4-BE49-F238E27FC236}">
                <a16:creationId xmlns="" xmlns:a16="http://schemas.microsoft.com/office/drawing/2014/main" id="{87183EF1-90F3-49FC-85F2-B05BF418102F}"/>
              </a:ext>
            </a:extLst>
          </p:cNvPr>
          <p:cNvSpPr/>
          <p:nvPr/>
        </p:nvSpPr>
        <p:spPr>
          <a:xfrm>
            <a:off x="4571999" y="343746"/>
            <a:ext cx="2878668" cy="2661921"/>
          </a:xfrm>
          <a:prstGeom prst="ellipse">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ln>
                <a:solidFill>
                  <a:schemeClr val="accent1">
                    <a:lumMod val="60000"/>
                    <a:lumOff val="40000"/>
                  </a:schemeClr>
                </a:solidFill>
              </a:ln>
              <a:solidFill>
                <a:schemeClr val="accent1">
                  <a:lumMod val="60000"/>
                  <a:lumOff val="40000"/>
                </a:schemeClr>
              </a:solidFill>
            </a:endParaRPr>
          </a:p>
        </p:txBody>
      </p:sp>
      <p:sp>
        <p:nvSpPr>
          <p:cNvPr id="3" name="Marcador de contenido 2"/>
          <p:cNvSpPr>
            <a:spLocks noGrp="1"/>
          </p:cNvSpPr>
          <p:nvPr>
            <p:ph idx="1"/>
          </p:nvPr>
        </p:nvSpPr>
        <p:spPr>
          <a:xfrm>
            <a:off x="1263073" y="3185163"/>
            <a:ext cx="9872871" cy="2941320"/>
          </a:xfrm>
        </p:spPr>
        <p:txBody>
          <a:bodyPr>
            <a:normAutofit/>
          </a:bodyPr>
          <a:lstStyle/>
          <a:p>
            <a:pPr marL="0" indent="0" algn="ctr">
              <a:buNone/>
            </a:pPr>
            <a:r>
              <a:rPr lang="es-EC" sz="4800" b="1" dirty="0">
                <a:ln w="12700">
                  <a:solidFill>
                    <a:sysClr val="windowText" lastClr="000000"/>
                  </a:solidFill>
                </a:ln>
                <a:solidFill>
                  <a:schemeClr val="tx1"/>
                </a:solidFill>
                <a:latin typeface="Bahnschrift SemiBold SemiConden" panose="020B0502040204020203" pitchFamily="34" charset="0"/>
              </a:rPr>
              <a:t>OBRAS PÚBLICAS, PLANIFICACIÓN Y PRESUPUESTO DEL GAD PARROQUIAL RURAL DE AHUANO </a:t>
            </a:r>
          </a:p>
        </p:txBody>
      </p:sp>
      <p:pic>
        <p:nvPicPr>
          <p:cNvPr id="4" name="Imagen 3">
            <a:extLst>
              <a:ext uri="{FF2B5EF4-FFF2-40B4-BE49-F238E27FC236}">
                <a16:creationId xmlns="" xmlns:a16="http://schemas.microsoft.com/office/drawing/2014/main" id="{CA16665A-7E0B-4DE8-9F54-83082B744E72}"/>
              </a:ext>
            </a:extLst>
          </p:cNvPr>
          <p:cNvPicPr>
            <a:picLocks noChangeAspect="1"/>
          </p:cNvPicPr>
          <p:nvPr/>
        </p:nvPicPr>
        <p:blipFill rotWithShape="1">
          <a:blip r:embed="rId3">
            <a:extLst>
              <a:ext uri="{28A0092B-C50C-407E-A947-70E740481C1C}">
                <a14:useLocalDpi xmlns:a14="http://schemas.microsoft.com/office/drawing/2010/main" val="0"/>
              </a:ext>
            </a:extLst>
          </a:blip>
          <a:srcRect l="-10244" r="-13801" b="-6517"/>
          <a:stretch/>
        </p:blipFill>
        <p:spPr>
          <a:xfrm>
            <a:off x="4789447" y="621454"/>
            <a:ext cx="2444507" cy="2286001"/>
          </a:xfrm>
          <a:prstGeom prst="ellipse">
            <a:avLst/>
          </a:prstGeom>
        </p:spPr>
      </p:pic>
    </p:spTree>
    <p:extLst>
      <p:ext uri="{BB962C8B-B14F-4D97-AF65-F5344CB8AC3E}">
        <p14:creationId xmlns:p14="http://schemas.microsoft.com/office/powerpoint/2010/main" val="36532628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63691" y="162292"/>
            <a:ext cx="8911687" cy="1280890"/>
          </a:xfrm>
        </p:spPr>
        <p:txBody>
          <a:bodyPr>
            <a:noAutofit/>
          </a:bodyPr>
          <a:lstStyle/>
          <a:p>
            <a:pPr algn="just"/>
            <a:r>
              <a:rPr lang="es-EC" sz="2000" b="1" u="sng" dirty="0">
                <a:solidFill>
                  <a:srgbClr val="00B050"/>
                </a:solidFill>
                <a:effectLst/>
                <a:ea typeface="Calibri" panose="020F0502020204030204" pitchFamily="34" charset="0"/>
                <a:cs typeface="Times New Roman" panose="02020603050405020304" pitchFamily="18" charset="0"/>
              </a:rPr>
              <a:t>NOMBRE DEL </a:t>
            </a:r>
            <a:r>
              <a:rPr lang="es-EC" sz="2000" b="1" u="sng" spc="-5" dirty="0">
                <a:solidFill>
                  <a:srgbClr val="00B050"/>
                </a:solidFill>
                <a:ea typeface="Calibri" panose="020F0502020204030204" pitchFamily="34" charset="0"/>
                <a:cs typeface="Times New Roman" panose="02020603050405020304" pitchFamily="18" charset="0"/>
              </a:rPr>
              <a:t>PROYECTO: </a:t>
            </a:r>
            <a:r>
              <a:rPr lang="es-EC" sz="2000" b="1" spc="-5" dirty="0">
                <a:solidFill>
                  <a:schemeClr val="tx1"/>
                </a:solidFill>
                <a:ea typeface="Calibri" panose="020F0502020204030204" pitchFamily="34" charset="0"/>
                <a:cs typeface="Times New Roman" panose="02020603050405020304" pitchFamily="18" charset="0"/>
              </a:rPr>
              <a:t>“</a:t>
            </a:r>
            <a:r>
              <a:rPr lang="es-ES" sz="2000" b="1" spc="-5" dirty="0">
                <a:solidFill>
                  <a:schemeClr val="tx1"/>
                </a:solidFill>
                <a:ea typeface="Calibri" panose="020F0502020204030204" pitchFamily="34" charset="0"/>
                <a:cs typeface="Times New Roman" panose="02020603050405020304" pitchFamily="18" charset="0"/>
              </a:rPr>
              <a:t>CONSTRUCCIÓN DE UNA CANCHA DE CÉSPED SINTÉTICO, CERRAMIENTO, GRADERÍO CON CUBIERTA METÁLICA EN LA PARROQUIA RURAL DE AHUANO, CANTÓN TENA, PROVINCIA DE NAPO”.</a:t>
            </a:r>
            <a:endParaRPr lang="es-EC" sz="2000" b="1" spc="-5" dirty="0">
              <a:solidFill>
                <a:schemeClr val="tx1"/>
              </a:solidFill>
              <a:ea typeface="Calibri" panose="020F0502020204030204" pitchFamily="34" charset="0"/>
              <a:cs typeface="Times New Roman" panose="02020603050405020304" pitchFamily="18" charset="0"/>
            </a:endParaRPr>
          </a:p>
        </p:txBody>
      </p:sp>
      <p:graphicFrame>
        <p:nvGraphicFramePr>
          <p:cNvPr id="4" name="Marcador de contenido 3">
            <a:extLst>
              <a:ext uri="{FF2B5EF4-FFF2-40B4-BE49-F238E27FC236}">
                <a16:creationId xmlns="" xmlns:a16="http://schemas.microsoft.com/office/drawing/2014/main" id="{3306F8A2-0818-45A1-AA67-161BB9BE62C9}"/>
              </a:ext>
            </a:extLst>
          </p:cNvPr>
          <p:cNvGraphicFramePr>
            <a:graphicFrameLocks noGrp="1"/>
          </p:cNvGraphicFramePr>
          <p:nvPr>
            <p:ph idx="1"/>
            <p:extLst>
              <p:ext uri="{D42A27DB-BD31-4B8C-83A1-F6EECF244321}">
                <p14:modId xmlns:p14="http://schemas.microsoft.com/office/powerpoint/2010/main" val="2492662262"/>
              </p:ext>
            </p:extLst>
          </p:nvPr>
        </p:nvGraphicFramePr>
        <p:xfrm>
          <a:off x="1216891" y="1443182"/>
          <a:ext cx="7215909" cy="5337048"/>
        </p:xfrm>
        <a:graphic>
          <a:graphicData uri="http://schemas.openxmlformats.org/drawingml/2006/table">
            <a:tbl>
              <a:tblPr firstRow="1" firstCol="1" bandRow="1">
                <a:tableStyleId>{5C22544A-7EE6-4342-B048-85BDC9FD1C3A}</a:tableStyleId>
              </a:tblPr>
              <a:tblGrid>
                <a:gridCol w="3375050">
                  <a:extLst>
                    <a:ext uri="{9D8B030D-6E8A-4147-A177-3AD203B41FA5}">
                      <a16:colId xmlns="" xmlns:a16="http://schemas.microsoft.com/office/drawing/2014/main" val="1247329023"/>
                    </a:ext>
                  </a:extLst>
                </a:gridCol>
                <a:gridCol w="3840859">
                  <a:extLst>
                    <a:ext uri="{9D8B030D-6E8A-4147-A177-3AD203B41FA5}">
                      <a16:colId xmlns="" xmlns:a16="http://schemas.microsoft.com/office/drawing/2014/main" val="2426425672"/>
                    </a:ext>
                  </a:extLst>
                </a:gridCol>
              </a:tblGrid>
              <a:tr h="319069">
                <a:tc>
                  <a:txBody>
                    <a:bodyPr/>
                    <a:lstStyle/>
                    <a:p>
                      <a:pPr>
                        <a:lnSpc>
                          <a:spcPct val="115000"/>
                        </a:lnSpc>
                        <a:spcAft>
                          <a:spcPts val="1000"/>
                        </a:spcAft>
                      </a:pPr>
                      <a:r>
                        <a:rPr lang="es-EC" sz="1700" dirty="0">
                          <a:effectLst/>
                          <a:latin typeface="+mj-lt"/>
                          <a:ea typeface="Cambria" panose="02040503050406030204" pitchFamily="18" charset="0"/>
                        </a:rPr>
                        <a:t>TIPO DE CONTRATACION</a:t>
                      </a:r>
                      <a:endParaRPr lang="es-EC" sz="1700" dirty="0">
                        <a:effectLst/>
                        <a:latin typeface="+mj-lt"/>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700" spc="5" dirty="0">
                          <a:effectLst/>
                          <a:latin typeface="+mj-lt"/>
                          <a:ea typeface="Cambria" panose="02040503050406030204" pitchFamily="18" charset="0"/>
                        </a:rPr>
                        <a:t>MENOR CUANTIA OBRAS</a:t>
                      </a:r>
                      <a:endParaRPr lang="es-EC" sz="1700" dirty="0">
                        <a:effectLst/>
                        <a:latin typeface="+mj-lt"/>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184136195"/>
                  </a:ext>
                </a:extLst>
              </a:tr>
              <a:tr h="319069">
                <a:tc>
                  <a:txBody>
                    <a:bodyPr/>
                    <a:lstStyle/>
                    <a:p>
                      <a:pPr>
                        <a:lnSpc>
                          <a:spcPct val="115000"/>
                        </a:lnSpc>
                        <a:spcAft>
                          <a:spcPts val="1000"/>
                        </a:spcAft>
                      </a:pPr>
                      <a:r>
                        <a:rPr lang="es-EC" sz="1700" dirty="0">
                          <a:effectLst/>
                          <a:latin typeface="+mj-lt"/>
                          <a:ea typeface="Cambria" panose="02040503050406030204" pitchFamily="18" charset="0"/>
                          <a:cs typeface="Times New Roman" panose="02020603050405020304" pitchFamily="18" charset="0"/>
                        </a:rPr>
                        <a:t>CÓDIGO DEL PROCESO</a:t>
                      </a:r>
                    </a:p>
                  </a:txBody>
                  <a:tcPr marL="68580" marR="68580" marT="0" marB="0"/>
                </a:tc>
                <a:tc>
                  <a:txBody>
                    <a:bodyPr/>
                    <a:lstStyle/>
                    <a:p>
                      <a:pPr algn="just">
                        <a:lnSpc>
                          <a:spcPct val="150000"/>
                        </a:lnSpc>
                        <a:spcAft>
                          <a:spcPts val="1000"/>
                        </a:spcAft>
                      </a:pPr>
                      <a:r>
                        <a:rPr lang="es-EC" sz="1700" dirty="0">
                          <a:solidFill>
                            <a:schemeClr val="tx1"/>
                          </a:solidFill>
                          <a:effectLst/>
                          <a:latin typeface="+mj-lt"/>
                          <a:ea typeface="Cambria" panose="02040503050406030204" pitchFamily="18" charset="0"/>
                          <a:cs typeface="Times New Roman" panose="02020603050405020304" pitchFamily="18" charset="0"/>
                        </a:rPr>
                        <a:t>MCO-GADPR-AHUANO-2024-002</a:t>
                      </a:r>
                    </a:p>
                  </a:txBody>
                  <a:tcPr marL="68580" marR="68580" marT="0" marB="0"/>
                </a:tc>
                <a:extLst>
                  <a:ext uri="{0D108BD9-81ED-4DB2-BD59-A6C34878D82A}">
                    <a16:rowId xmlns="" xmlns:a16="http://schemas.microsoft.com/office/drawing/2014/main" val="1293420036"/>
                  </a:ext>
                </a:extLst>
              </a:tr>
              <a:tr h="319069">
                <a:tc>
                  <a:txBody>
                    <a:bodyPr/>
                    <a:lstStyle/>
                    <a:p>
                      <a:pPr>
                        <a:lnSpc>
                          <a:spcPct val="115000"/>
                        </a:lnSpc>
                        <a:spcAft>
                          <a:spcPts val="1000"/>
                        </a:spcAft>
                      </a:pPr>
                      <a:r>
                        <a:rPr lang="es-EC" sz="1700" dirty="0">
                          <a:effectLst/>
                          <a:latin typeface="+mj-lt"/>
                          <a:ea typeface="Cambria" panose="02040503050406030204" pitchFamily="18" charset="0"/>
                        </a:rPr>
                        <a:t>MONTO INICIAL DEL CONTRATO </a:t>
                      </a:r>
                      <a:endParaRPr lang="es-EC" sz="1700" dirty="0">
                        <a:effectLst/>
                        <a:latin typeface="+mj-lt"/>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700" kern="1200" dirty="0">
                          <a:solidFill>
                            <a:schemeClr val="tx1"/>
                          </a:solidFill>
                          <a:effectLst/>
                          <a:latin typeface="+mj-lt"/>
                          <a:ea typeface="Cambria" panose="02040503050406030204" pitchFamily="18" charset="0"/>
                          <a:cs typeface="+mn-cs"/>
                        </a:rPr>
                        <a:t>$173,757.68</a:t>
                      </a:r>
                      <a:endParaRPr lang="es-EC" sz="1700" dirty="0">
                        <a:solidFill>
                          <a:schemeClr val="tx1"/>
                        </a:solidFill>
                        <a:effectLst/>
                        <a:latin typeface="+mj-lt"/>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647403736"/>
                  </a:ext>
                </a:extLst>
              </a:tr>
              <a:tr h="319069">
                <a:tc>
                  <a:txBody>
                    <a:bodyPr/>
                    <a:lstStyle/>
                    <a:p>
                      <a:pPr>
                        <a:lnSpc>
                          <a:spcPct val="115000"/>
                        </a:lnSpc>
                        <a:spcAft>
                          <a:spcPts val="1000"/>
                        </a:spcAft>
                      </a:pPr>
                      <a:r>
                        <a:rPr lang="es-EC" sz="1700">
                          <a:effectLst/>
                          <a:latin typeface="+mj-lt"/>
                          <a:ea typeface="Cambria" panose="02040503050406030204" pitchFamily="18" charset="0"/>
                        </a:rPr>
                        <a:t>FECHA DEL CONTRATO </a:t>
                      </a:r>
                      <a:endParaRPr lang="es-EC" sz="1700">
                        <a:effectLst/>
                        <a:latin typeface="+mj-lt"/>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700" spc="5" dirty="0">
                          <a:solidFill>
                            <a:schemeClr val="tx1"/>
                          </a:solidFill>
                          <a:effectLst/>
                          <a:latin typeface="+mj-lt"/>
                          <a:ea typeface="Cambria" panose="02040503050406030204" pitchFamily="18" charset="0"/>
                        </a:rPr>
                        <a:t>03 DE DICIEMBRE DE 2024</a:t>
                      </a:r>
                      <a:endParaRPr lang="es-EC" sz="1700" dirty="0">
                        <a:solidFill>
                          <a:schemeClr val="tx1"/>
                        </a:solidFill>
                        <a:effectLst/>
                        <a:latin typeface="+mj-lt"/>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877394689"/>
                  </a:ext>
                </a:extLst>
              </a:tr>
              <a:tr h="256800">
                <a:tc>
                  <a:txBody>
                    <a:bodyPr/>
                    <a:lstStyle/>
                    <a:p>
                      <a:pPr>
                        <a:lnSpc>
                          <a:spcPct val="115000"/>
                        </a:lnSpc>
                        <a:spcAft>
                          <a:spcPts val="1000"/>
                        </a:spcAft>
                      </a:pPr>
                      <a:r>
                        <a:rPr lang="es-EC" sz="1700">
                          <a:effectLst/>
                          <a:latin typeface="+mj-lt"/>
                          <a:ea typeface="Cambria" panose="02040503050406030204" pitchFamily="18" charset="0"/>
                        </a:rPr>
                        <a:t>PLAZO DE EJECUCIÓN </a:t>
                      </a:r>
                      <a:endParaRPr lang="es-EC" sz="1700">
                        <a:effectLst/>
                        <a:latin typeface="+mj-lt"/>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700" dirty="0">
                          <a:solidFill>
                            <a:schemeClr val="tx1"/>
                          </a:solidFill>
                          <a:effectLst/>
                          <a:latin typeface="+mj-lt"/>
                          <a:ea typeface="Cambria" panose="02040503050406030204" pitchFamily="18" charset="0"/>
                        </a:rPr>
                        <a:t>90 DÍAS</a:t>
                      </a:r>
                      <a:endParaRPr lang="es-EC" sz="1700" dirty="0">
                        <a:solidFill>
                          <a:schemeClr val="tx1"/>
                        </a:solidFill>
                        <a:effectLst/>
                        <a:latin typeface="+mj-lt"/>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374592454"/>
                  </a:ext>
                </a:extLst>
              </a:tr>
              <a:tr h="256800">
                <a:tc>
                  <a:txBody>
                    <a:bodyPr/>
                    <a:lstStyle/>
                    <a:p>
                      <a:pPr>
                        <a:lnSpc>
                          <a:spcPct val="115000"/>
                        </a:lnSpc>
                        <a:spcAft>
                          <a:spcPts val="1000"/>
                        </a:spcAft>
                      </a:pPr>
                      <a:r>
                        <a:rPr lang="es-EC" sz="1700" dirty="0">
                          <a:effectLst/>
                          <a:latin typeface="+mj-lt"/>
                          <a:ea typeface="Cambria" panose="02040503050406030204" pitchFamily="18" charset="0"/>
                          <a:cs typeface="Times New Roman" panose="02020603050405020304" pitchFamily="18" charset="0"/>
                        </a:rPr>
                        <a:t>% DE EJECUCIÓN DE LA OBRA (2024)</a:t>
                      </a:r>
                    </a:p>
                  </a:txBody>
                  <a:tcPr marL="68580" marR="68580" marT="0" marB="0"/>
                </a:tc>
                <a:tc>
                  <a:txBody>
                    <a:bodyPr/>
                    <a:lstStyle/>
                    <a:p>
                      <a:pPr>
                        <a:lnSpc>
                          <a:spcPct val="115000"/>
                        </a:lnSpc>
                        <a:spcAft>
                          <a:spcPts val="1000"/>
                        </a:spcAft>
                      </a:pPr>
                      <a:r>
                        <a:rPr lang="es-EC" sz="1700" dirty="0">
                          <a:solidFill>
                            <a:schemeClr val="tx1"/>
                          </a:solidFill>
                          <a:effectLst/>
                          <a:latin typeface="+mj-lt"/>
                          <a:ea typeface="Cambria" panose="02040503050406030204" pitchFamily="18" charset="0"/>
                          <a:cs typeface="Times New Roman" panose="02020603050405020304" pitchFamily="18" charset="0"/>
                        </a:rPr>
                        <a:t>40.33%</a:t>
                      </a:r>
                    </a:p>
                  </a:txBody>
                  <a:tcPr marL="68580" marR="68580" marT="0" marB="0"/>
                </a:tc>
                <a:extLst>
                  <a:ext uri="{0D108BD9-81ED-4DB2-BD59-A6C34878D82A}">
                    <a16:rowId xmlns="" xmlns:a16="http://schemas.microsoft.com/office/drawing/2014/main" val="72666930"/>
                  </a:ext>
                </a:extLst>
              </a:tr>
              <a:tr h="529596">
                <a:tc>
                  <a:txBody>
                    <a:bodyPr/>
                    <a:lstStyle/>
                    <a:p>
                      <a:pPr>
                        <a:lnSpc>
                          <a:spcPct val="115000"/>
                        </a:lnSpc>
                        <a:spcAft>
                          <a:spcPts val="1000"/>
                        </a:spcAft>
                      </a:pPr>
                      <a:r>
                        <a:rPr lang="es-EC" sz="1700" dirty="0">
                          <a:effectLst/>
                          <a:latin typeface="+mj-lt"/>
                          <a:ea typeface="Cambria" panose="02040503050406030204" pitchFamily="18" charset="0"/>
                        </a:rPr>
                        <a:t>ENTREGA DE LA PARCIAL DE LA OBRA</a:t>
                      </a:r>
                      <a:endParaRPr lang="es-EC" sz="1700" dirty="0">
                        <a:effectLst/>
                        <a:latin typeface="+mj-lt"/>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700" dirty="0">
                          <a:solidFill>
                            <a:schemeClr val="tx1"/>
                          </a:solidFill>
                          <a:effectLst/>
                          <a:latin typeface="+mj-lt"/>
                          <a:ea typeface="Cambria" panose="02040503050406030204" pitchFamily="18" charset="0"/>
                        </a:rPr>
                        <a:t>21 DE FEBRERO DE 2025</a:t>
                      </a:r>
                      <a:endParaRPr lang="es-EC" sz="1700" dirty="0">
                        <a:solidFill>
                          <a:schemeClr val="tx1"/>
                        </a:solidFill>
                        <a:effectLst/>
                        <a:latin typeface="+mj-lt"/>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060098908"/>
                  </a:ext>
                </a:extLst>
              </a:tr>
              <a:tr h="529596">
                <a:tc>
                  <a:txBody>
                    <a:bodyPr/>
                    <a:lstStyle/>
                    <a:p>
                      <a:pPr>
                        <a:lnSpc>
                          <a:spcPct val="115000"/>
                        </a:lnSpc>
                        <a:spcAft>
                          <a:spcPts val="1000"/>
                        </a:spcAft>
                      </a:pPr>
                      <a:r>
                        <a:rPr lang="es-EC" sz="1700" dirty="0">
                          <a:effectLst/>
                          <a:latin typeface="+mj-lt"/>
                          <a:ea typeface="Cambria" panose="02040503050406030204" pitchFamily="18" charset="0"/>
                          <a:cs typeface="Times New Roman" panose="02020603050405020304" pitchFamily="18" charset="0"/>
                        </a:rPr>
                        <a:t>% DE EJECUCIÓN (RECEPCIÓN PARCIAL)</a:t>
                      </a:r>
                    </a:p>
                  </a:txBody>
                  <a:tcPr marL="68580" marR="68580" marT="0" marB="0"/>
                </a:tc>
                <a:tc>
                  <a:txBody>
                    <a:bodyPr/>
                    <a:lstStyle/>
                    <a:p>
                      <a:pPr>
                        <a:lnSpc>
                          <a:spcPct val="115000"/>
                        </a:lnSpc>
                        <a:spcAft>
                          <a:spcPts val="1000"/>
                        </a:spcAft>
                      </a:pPr>
                      <a:r>
                        <a:rPr lang="es-EC" sz="1700" dirty="0">
                          <a:solidFill>
                            <a:schemeClr val="tx1"/>
                          </a:solidFill>
                          <a:effectLst/>
                          <a:latin typeface="+mj-lt"/>
                          <a:ea typeface="Cambria" panose="02040503050406030204" pitchFamily="18" charset="0"/>
                          <a:cs typeface="Times New Roman" panose="02020603050405020304" pitchFamily="18" charset="0"/>
                        </a:rPr>
                        <a:t>103.95%</a:t>
                      </a:r>
                    </a:p>
                  </a:txBody>
                  <a:tcPr marL="68580" marR="68580" marT="0" marB="0"/>
                </a:tc>
                <a:extLst>
                  <a:ext uri="{0D108BD9-81ED-4DB2-BD59-A6C34878D82A}">
                    <a16:rowId xmlns="" xmlns:a16="http://schemas.microsoft.com/office/drawing/2014/main" val="4191420419"/>
                  </a:ext>
                </a:extLst>
              </a:tr>
              <a:tr h="398546">
                <a:tc>
                  <a:txBody>
                    <a:bodyPr/>
                    <a:lstStyle/>
                    <a:p>
                      <a:pPr>
                        <a:lnSpc>
                          <a:spcPct val="115000"/>
                        </a:lnSpc>
                        <a:spcAft>
                          <a:spcPts val="1000"/>
                        </a:spcAft>
                      </a:pPr>
                      <a:r>
                        <a:rPr lang="es-EC" sz="1700" dirty="0">
                          <a:effectLst/>
                          <a:latin typeface="+mj-lt"/>
                          <a:ea typeface="Cambria" panose="02040503050406030204" pitchFamily="18" charset="0"/>
                        </a:rPr>
                        <a:t>ADMINISTRADOR DEL CONTRATO </a:t>
                      </a:r>
                      <a:endParaRPr lang="es-EC" sz="1700" dirty="0">
                        <a:effectLst/>
                        <a:latin typeface="+mj-lt"/>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700" dirty="0">
                          <a:solidFill>
                            <a:schemeClr val="tx1"/>
                          </a:solidFill>
                          <a:effectLst/>
                          <a:latin typeface="+mj-lt"/>
                          <a:ea typeface="Cambria" panose="02040503050406030204" pitchFamily="18" charset="0"/>
                          <a:cs typeface="Times New Roman" panose="02020603050405020304" pitchFamily="18" charset="0"/>
                        </a:rPr>
                        <a:t>ING. LUIS ANTONIO VALLE VEGA</a:t>
                      </a:r>
                    </a:p>
                  </a:txBody>
                  <a:tcPr marL="68580" marR="68580" marT="0" marB="0"/>
                </a:tc>
                <a:extLst>
                  <a:ext uri="{0D108BD9-81ED-4DB2-BD59-A6C34878D82A}">
                    <a16:rowId xmlns="" xmlns:a16="http://schemas.microsoft.com/office/drawing/2014/main" val="2866862457"/>
                  </a:ext>
                </a:extLst>
              </a:tr>
              <a:tr h="256800">
                <a:tc>
                  <a:txBody>
                    <a:bodyPr/>
                    <a:lstStyle/>
                    <a:p>
                      <a:pPr>
                        <a:lnSpc>
                          <a:spcPct val="115000"/>
                        </a:lnSpc>
                        <a:spcAft>
                          <a:spcPts val="1000"/>
                        </a:spcAft>
                      </a:pPr>
                      <a:r>
                        <a:rPr lang="es-EC" sz="1700" dirty="0">
                          <a:effectLst/>
                          <a:latin typeface="+mj-lt"/>
                          <a:ea typeface="Cambria" panose="02040503050406030204" pitchFamily="18" charset="0"/>
                          <a:cs typeface="Times New Roman" panose="02020603050405020304" pitchFamily="18" charset="0"/>
                        </a:rPr>
                        <a:t>FISCALIZADOR DE LA OBRA</a:t>
                      </a:r>
                    </a:p>
                  </a:txBody>
                  <a:tcPr marL="68580" marR="68580" marT="0" marB="0"/>
                </a:tc>
                <a:tc>
                  <a:txBody>
                    <a:bodyPr/>
                    <a:lstStyle/>
                    <a:p>
                      <a:pPr>
                        <a:lnSpc>
                          <a:spcPct val="115000"/>
                        </a:lnSpc>
                        <a:spcAft>
                          <a:spcPts val="1000"/>
                        </a:spcAft>
                      </a:pPr>
                      <a:r>
                        <a:rPr lang="es-EC" sz="1700" dirty="0">
                          <a:solidFill>
                            <a:schemeClr val="tx1"/>
                          </a:solidFill>
                          <a:effectLst/>
                          <a:latin typeface="+mj-lt"/>
                          <a:ea typeface="Cambria" panose="02040503050406030204" pitchFamily="18" charset="0"/>
                          <a:cs typeface="Times New Roman" panose="02020603050405020304" pitchFamily="18" charset="0"/>
                        </a:rPr>
                        <a:t>ING. FRANK MANUEL HEREDIA BAYAS</a:t>
                      </a:r>
                    </a:p>
                  </a:txBody>
                  <a:tcPr marL="68580" marR="68580" marT="0" marB="0"/>
                </a:tc>
                <a:extLst>
                  <a:ext uri="{0D108BD9-81ED-4DB2-BD59-A6C34878D82A}">
                    <a16:rowId xmlns="" xmlns:a16="http://schemas.microsoft.com/office/drawing/2014/main" val="3135860932"/>
                  </a:ext>
                </a:extLst>
              </a:tr>
              <a:tr h="256800">
                <a:tc>
                  <a:txBody>
                    <a:bodyPr/>
                    <a:lstStyle/>
                    <a:p>
                      <a:pPr>
                        <a:lnSpc>
                          <a:spcPct val="115000"/>
                        </a:lnSpc>
                        <a:spcAft>
                          <a:spcPts val="1000"/>
                        </a:spcAft>
                      </a:pPr>
                      <a:r>
                        <a:rPr lang="es-EC" sz="1700">
                          <a:effectLst/>
                          <a:latin typeface="+mj-lt"/>
                          <a:ea typeface="Cambria" panose="02040503050406030204" pitchFamily="18" charset="0"/>
                        </a:rPr>
                        <a:t>MONTO TOTAL EJECUTADO. </a:t>
                      </a:r>
                      <a:endParaRPr lang="es-EC" sz="1700">
                        <a:effectLst/>
                        <a:latin typeface="+mj-lt"/>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700" dirty="0">
                          <a:effectLst/>
                          <a:latin typeface="+mj-lt"/>
                          <a:ea typeface="Cambria" panose="02040503050406030204" pitchFamily="18" charset="0"/>
                          <a:cs typeface="Times New Roman" panose="02020603050405020304" pitchFamily="18" charset="0"/>
                        </a:rPr>
                        <a:t>$207,706.74 (INCLUIDO IVA)</a:t>
                      </a:r>
                    </a:p>
                  </a:txBody>
                  <a:tcPr marL="68580" marR="68580" marT="0" marB="0"/>
                </a:tc>
                <a:extLst>
                  <a:ext uri="{0D108BD9-81ED-4DB2-BD59-A6C34878D82A}">
                    <a16:rowId xmlns="" xmlns:a16="http://schemas.microsoft.com/office/drawing/2014/main" val="30385056"/>
                  </a:ext>
                </a:extLst>
              </a:tr>
            </a:tbl>
          </a:graphicData>
        </a:graphic>
      </p:graphicFrame>
      <p:pic>
        <p:nvPicPr>
          <p:cNvPr id="5" name="Imagen 4">
            <a:extLst>
              <a:ext uri="{FF2B5EF4-FFF2-40B4-BE49-F238E27FC236}">
                <a16:creationId xmlns="" xmlns:a16="http://schemas.microsoft.com/office/drawing/2014/main" id="{8662482B-E073-63F4-8352-13D230E7E00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11449" y="1910542"/>
            <a:ext cx="3545914" cy="29498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8079659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 xmlns:a16="http://schemas.microsoft.com/office/drawing/2014/main" id="{663C3EB4-5B4D-72F3-2ED9-6C00243E23D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448" y="3706625"/>
            <a:ext cx="3375660" cy="2949820"/>
          </a:xfrm>
          <a:prstGeom prst="rect">
            <a:avLst/>
          </a:prstGeom>
          <a:ln>
            <a:noFill/>
          </a:ln>
          <a:effectLst>
            <a:softEdge rad="112500"/>
          </a:effectLst>
        </p:spPr>
      </p:pic>
      <p:pic>
        <p:nvPicPr>
          <p:cNvPr id="12" name="Imagen 11">
            <a:extLst>
              <a:ext uri="{FF2B5EF4-FFF2-40B4-BE49-F238E27FC236}">
                <a16:creationId xmlns="" xmlns:a16="http://schemas.microsoft.com/office/drawing/2014/main" id="{59840776-2AB2-EE49-CF9A-852954F662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3107" y="268165"/>
            <a:ext cx="3779017" cy="3194140"/>
          </a:xfrm>
          <a:prstGeom prst="rect">
            <a:avLst/>
          </a:prstGeom>
          <a:ln>
            <a:noFill/>
          </a:ln>
          <a:effectLst>
            <a:softEdge rad="112500"/>
          </a:effectLst>
        </p:spPr>
      </p:pic>
      <p:pic>
        <p:nvPicPr>
          <p:cNvPr id="13" name="Imagen 12">
            <a:extLst>
              <a:ext uri="{FF2B5EF4-FFF2-40B4-BE49-F238E27FC236}">
                <a16:creationId xmlns="" xmlns:a16="http://schemas.microsoft.com/office/drawing/2014/main" id="{9738A264-7735-3C5C-E77B-580318733AB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338" y="512485"/>
            <a:ext cx="3366770" cy="2949820"/>
          </a:xfrm>
          <a:prstGeom prst="rect">
            <a:avLst/>
          </a:prstGeom>
          <a:ln>
            <a:noFill/>
          </a:ln>
          <a:effectLst>
            <a:softEdge rad="112500"/>
          </a:effectLst>
        </p:spPr>
      </p:pic>
      <p:pic>
        <p:nvPicPr>
          <p:cNvPr id="15" name="Imagen 14">
            <a:extLst>
              <a:ext uri="{FF2B5EF4-FFF2-40B4-BE49-F238E27FC236}">
                <a16:creationId xmlns="" xmlns:a16="http://schemas.microsoft.com/office/drawing/2014/main" id="{4CB0E0FC-2DCE-527B-B72D-03D65DC4E67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20126" y="3690895"/>
            <a:ext cx="3441256" cy="2965550"/>
          </a:xfrm>
          <a:prstGeom prst="rect">
            <a:avLst/>
          </a:prstGeom>
          <a:ln>
            <a:noFill/>
          </a:ln>
          <a:effectLst>
            <a:softEdge rad="112500"/>
          </a:effectLst>
        </p:spPr>
      </p:pic>
      <p:sp>
        <p:nvSpPr>
          <p:cNvPr id="8" name="Rectángulo redondeado 7"/>
          <p:cNvSpPr/>
          <p:nvPr/>
        </p:nvSpPr>
        <p:spPr>
          <a:xfrm>
            <a:off x="8044872" y="840444"/>
            <a:ext cx="3482109" cy="4341091"/>
          </a:xfrm>
          <a:prstGeom prst="roundRect">
            <a:avLst/>
          </a:prstGeom>
          <a:ln>
            <a:solidFill>
              <a:schemeClr val="accent1"/>
            </a:solidFill>
          </a:ln>
          <a:effectLst>
            <a:glow rad="101600">
              <a:schemeClr val="accent6">
                <a:satMod val="175000"/>
                <a:alpha val="40000"/>
              </a:schemeClr>
            </a:glow>
          </a:effectLst>
        </p:spPr>
        <p:style>
          <a:lnRef idx="1">
            <a:schemeClr val="accent6"/>
          </a:lnRef>
          <a:fillRef idx="2">
            <a:schemeClr val="accent6"/>
          </a:fillRef>
          <a:effectRef idx="1">
            <a:schemeClr val="accent6"/>
          </a:effectRef>
          <a:fontRef idx="minor">
            <a:schemeClr val="dk1"/>
          </a:fontRef>
        </p:style>
        <p:txBody>
          <a:bodyPr rtlCol="0" anchor="ctr"/>
          <a:lstStyle/>
          <a:p>
            <a:pPr algn="just"/>
            <a:r>
              <a:rPr lang="es-EC" sz="2000" b="1" dirty="0" smtClean="0"/>
              <a:t>LA </a:t>
            </a:r>
            <a:r>
              <a:rPr lang="es-EC" sz="2000" b="1" dirty="0"/>
              <a:t>OBRA CONSTA DE:</a:t>
            </a:r>
            <a:endParaRPr lang="es-EC" sz="2000" dirty="0"/>
          </a:p>
          <a:p>
            <a:pPr marL="285750" lvl="0" indent="-285750" algn="just">
              <a:buFont typeface="Arial" panose="020B0604020202020204" pitchFamily="34" charset="0"/>
              <a:buChar char="•"/>
            </a:pPr>
            <a:r>
              <a:rPr lang="es-EC" sz="2000" dirty="0"/>
              <a:t>CONTRAPISO, MASILLADO DE PISO Y DRENAJES DE AA.LL</a:t>
            </a:r>
          </a:p>
          <a:p>
            <a:pPr marL="285750" lvl="0" indent="-285750" algn="just">
              <a:buFont typeface="Arial" panose="020B0604020202020204" pitchFamily="34" charset="0"/>
              <a:buChar char="•"/>
            </a:pPr>
            <a:r>
              <a:rPr lang="es-EC" sz="2000" dirty="0"/>
              <a:t>CANCHA DE CESPED SINTETICO, ARCOS Y ADOQUINADO</a:t>
            </a:r>
          </a:p>
          <a:p>
            <a:pPr marL="285750" lvl="0" indent="-285750" algn="just">
              <a:buFont typeface="Arial" panose="020B0604020202020204" pitchFamily="34" charset="0"/>
              <a:buChar char="•"/>
            </a:pPr>
            <a:r>
              <a:rPr lang="es-EC" sz="2000" dirty="0"/>
              <a:t>CERRAMIENTOS MAMPOSTERIA-MALLA</a:t>
            </a:r>
          </a:p>
          <a:p>
            <a:pPr marL="285750" lvl="0" indent="-285750" algn="just">
              <a:buFont typeface="Arial" panose="020B0604020202020204" pitchFamily="34" charset="0"/>
              <a:buChar char="•"/>
            </a:pPr>
            <a:r>
              <a:rPr lang="es-EC" sz="2000" dirty="0"/>
              <a:t>SISTEMA ELÉCTRICO</a:t>
            </a:r>
          </a:p>
          <a:p>
            <a:pPr marL="285750" lvl="0" indent="-285750" algn="just">
              <a:buFont typeface="Arial" panose="020B0604020202020204" pitchFamily="34" charset="0"/>
              <a:buChar char="•"/>
            </a:pPr>
            <a:r>
              <a:rPr lang="es-EC" sz="2000" dirty="0"/>
              <a:t>GRADERIO  Y CUBIERTA</a:t>
            </a:r>
          </a:p>
        </p:txBody>
      </p:sp>
    </p:spTree>
    <p:extLst>
      <p:ext uri="{BB962C8B-B14F-4D97-AF65-F5344CB8AC3E}">
        <p14:creationId xmlns:p14="http://schemas.microsoft.com/office/powerpoint/2010/main" val="27488166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6234" y="624110"/>
            <a:ext cx="8911687" cy="1280890"/>
          </a:xfrm>
        </p:spPr>
        <p:txBody>
          <a:bodyPr>
            <a:normAutofit/>
          </a:bodyPr>
          <a:lstStyle/>
          <a:p>
            <a:pPr algn="ctr"/>
            <a:r>
              <a:rPr lang="es-ES" sz="4400" b="1" dirty="0" smtClean="0">
                <a:solidFill>
                  <a:schemeClr val="tx1"/>
                </a:solidFill>
              </a:rPr>
              <a:t>INAUGURACIÓN</a:t>
            </a:r>
            <a:endParaRPr lang="es-EC" sz="4400" b="1" dirty="0">
              <a:solidFill>
                <a:schemeClr val="tx1"/>
              </a:solidFill>
            </a:endParaRPr>
          </a:p>
        </p:txBody>
      </p:sp>
      <p:pic>
        <p:nvPicPr>
          <p:cNvPr id="4" name="Imagen 3">
            <a:extLst>
              <a:ext uri="{FF2B5EF4-FFF2-40B4-BE49-F238E27FC236}">
                <a16:creationId xmlns="" xmlns:a16="http://schemas.microsoft.com/office/drawing/2014/main" id="{D2801E2B-250F-ACD6-4FB9-03B20B0F7E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8670" y="1489364"/>
            <a:ext cx="8800022" cy="51320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51031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645760" y="253583"/>
            <a:ext cx="9875520" cy="1356360"/>
          </a:xfrm>
        </p:spPr>
        <p:txBody>
          <a:bodyPr>
            <a:normAutofit/>
          </a:bodyPr>
          <a:lstStyle/>
          <a:p>
            <a:pPr algn="just"/>
            <a:r>
              <a:rPr lang="es-EC" sz="2400" b="1" u="sng" dirty="0">
                <a:solidFill>
                  <a:srgbClr val="00B050"/>
                </a:solidFill>
                <a:effectLst/>
                <a:ea typeface="Calibri" panose="020F0502020204030204" pitchFamily="34" charset="0"/>
                <a:cs typeface="Times New Roman" panose="02020603050405020304" pitchFamily="18" charset="0"/>
              </a:rPr>
              <a:t>NOMBRE </a:t>
            </a:r>
            <a:r>
              <a:rPr lang="es-EC" sz="2400" b="1" u="sng" spc="-5" dirty="0">
                <a:solidFill>
                  <a:srgbClr val="00B050"/>
                </a:solidFill>
                <a:ea typeface="Calibri" panose="020F0502020204030204" pitchFamily="34" charset="0"/>
                <a:cs typeface="Times New Roman" panose="02020603050405020304" pitchFamily="18" charset="0"/>
              </a:rPr>
              <a:t>DEL PROYECTO: </a:t>
            </a:r>
            <a:r>
              <a:rPr lang="es-EC" sz="2400" b="1" spc="-5" dirty="0">
                <a:solidFill>
                  <a:schemeClr val="tx1"/>
                </a:solidFill>
                <a:ea typeface="Calibri" panose="020F0502020204030204" pitchFamily="34" charset="0"/>
                <a:cs typeface="Times New Roman" panose="02020603050405020304" pitchFamily="18" charset="0"/>
              </a:rPr>
              <a:t>“SERVICIO DE MANTENIMIENTO DE LAS INSTALACIONES DEL EDIFICIO DEL GAD PARROQUIAL RURAL DE AHUANO”.</a:t>
            </a:r>
          </a:p>
        </p:txBody>
      </p:sp>
      <p:graphicFrame>
        <p:nvGraphicFramePr>
          <p:cNvPr id="6" name="Marcador de contenido 5">
            <a:extLst>
              <a:ext uri="{FF2B5EF4-FFF2-40B4-BE49-F238E27FC236}">
                <a16:creationId xmlns="" xmlns:a16="http://schemas.microsoft.com/office/drawing/2014/main" id="{AF84E472-549F-D75C-9D3A-143FB386C415}"/>
              </a:ext>
            </a:extLst>
          </p:cNvPr>
          <p:cNvGraphicFramePr>
            <a:graphicFrameLocks noGrp="1"/>
          </p:cNvGraphicFramePr>
          <p:nvPr>
            <p:ph idx="1"/>
            <p:extLst>
              <p:ext uri="{D42A27DB-BD31-4B8C-83A1-F6EECF244321}">
                <p14:modId xmlns:p14="http://schemas.microsoft.com/office/powerpoint/2010/main" val="2403915854"/>
              </p:ext>
            </p:extLst>
          </p:nvPr>
        </p:nvGraphicFramePr>
        <p:xfrm>
          <a:off x="1267070" y="1609943"/>
          <a:ext cx="7350458" cy="4535842"/>
        </p:xfrm>
        <a:graphic>
          <a:graphicData uri="http://schemas.openxmlformats.org/drawingml/2006/table">
            <a:tbl>
              <a:tblPr firstRow="1" firstCol="1" bandRow="1">
                <a:tableStyleId>{5C22544A-7EE6-4342-B048-85BDC9FD1C3A}</a:tableStyleId>
              </a:tblPr>
              <a:tblGrid>
                <a:gridCol w="3379770">
                  <a:extLst>
                    <a:ext uri="{9D8B030D-6E8A-4147-A177-3AD203B41FA5}">
                      <a16:colId xmlns="" xmlns:a16="http://schemas.microsoft.com/office/drawing/2014/main" val="20000"/>
                    </a:ext>
                  </a:extLst>
                </a:gridCol>
                <a:gridCol w="3970688">
                  <a:extLst>
                    <a:ext uri="{9D8B030D-6E8A-4147-A177-3AD203B41FA5}">
                      <a16:colId xmlns="" xmlns:a16="http://schemas.microsoft.com/office/drawing/2014/main" val="20001"/>
                    </a:ext>
                  </a:extLst>
                </a:gridCol>
              </a:tblGrid>
              <a:tr h="314845">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TIPO DE CONTRATACION</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14845">
                <a:tc>
                  <a:txBody>
                    <a:bodyPr/>
                    <a:lstStyle/>
                    <a:p>
                      <a:pPr>
                        <a:lnSpc>
                          <a:spcPct val="115000"/>
                        </a:lnSpc>
                        <a:spcAft>
                          <a:spcPts val="1000"/>
                        </a:spcAft>
                      </a:pPr>
                      <a:r>
                        <a:rPr lang="es-ES" sz="195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5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kern="1200" dirty="0">
                          <a:solidFill>
                            <a:schemeClr val="tx1"/>
                          </a:solidFill>
                          <a:effectLst/>
                          <a:latin typeface="Century Gothic" panose="020B0502020202020204" pitchFamily="34" charset="0"/>
                          <a:ea typeface="Cambria" panose="02040503050406030204" pitchFamily="18" charset="0"/>
                          <a:cs typeface="+mn-cs"/>
                        </a:rPr>
                        <a:t>NIC- 1560602670001-2024-00021</a:t>
                      </a:r>
                    </a:p>
                  </a:txBody>
                  <a:tcPr marL="68580" marR="68580" marT="0" marB="0"/>
                </a:tc>
                <a:extLst>
                  <a:ext uri="{0D108BD9-81ED-4DB2-BD59-A6C34878D82A}">
                    <a16:rowId xmlns="" xmlns:a16="http://schemas.microsoft.com/office/drawing/2014/main" val="10001"/>
                  </a:ext>
                </a:extLst>
              </a:tr>
              <a:tr h="314845">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MONTO INICIAL DEL CONTRATO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kern="1200" dirty="0">
                          <a:solidFill>
                            <a:schemeClr val="tx1"/>
                          </a:solidFill>
                          <a:effectLst/>
                          <a:latin typeface="Century Gothic" panose="020B0502020202020204" pitchFamily="34" charset="0"/>
                          <a:ea typeface="Cambria" panose="02040503050406030204" pitchFamily="18" charset="0"/>
                          <a:cs typeface="+mn-cs"/>
                        </a:rPr>
                        <a:t>$ 2,492.93</a:t>
                      </a:r>
                    </a:p>
                  </a:txBody>
                  <a:tcPr marL="68580" marR="68580" marT="0" marB="0"/>
                </a:tc>
                <a:extLst>
                  <a:ext uri="{0D108BD9-81ED-4DB2-BD59-A6C34878D82A}">
                    <a16:rowId xmlns="" xmlns:a16="http://schemas.microsoft.com/office/drawing/2014/main" val="10002"/>
                  </a:ext>
                </a:extLst>
              </a:tr>
              <a:tr h="548579">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FECHA DE</a:t>
                      </a:r>
                      <a:r>
                        <a:rPr lang="es-EC" sz="1950" baseline="0" dirty="0">
                          <a:effectLst/>
                          <a:latin typeface="Century Gothic" panose="020B0502020202020204" pitchFamily="34" charset="0"/>
                          <a:ea typeface="Cambria" panose="02040503050406030204" pitchFamily="18" charset="0"/>
                        </a:rPr>
                        <a:t> LA ORDEN DE COMPRA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spc="5" dirty="0">
                          <a:solidFill>
                            <a:schemeClr val="tx1"/>
                          </a:solidFill>
                          <a:effectLst/>
                          <a:latin typeface="Century Gothic" panose="020B0502020202020204" pitchFamily="34" charset="0"/>
                          <a:ea typeface="Cambria" panose="02040503050406030204" pitchFamily="18" charset="0"/>
                        </a:rPr>
                        <a:t>07 DE</a:t>
                      </a:r>
                      <a:r>
                        <a:rPr lang="es-EC" sz="1950" spc="5" baseline="0" dirty="0">
                          <a:solidFill>
                            <a:schemeClr val="tx1"/>
                          </a:solidFill>
                          <a:effectLst/>
                          <a:latin typeface="Century Gothic" panose="020B0502020202020204" pitchFamily="34" charset="0"/>
                          <a:ea typeface="Cambria" panose="02040503050406030204" pitchFamily="18" charset="0"/>
                        </a:rPr>
                        <a:t> AGOSTO</a:t>
                      </a:r>
                      <a:r>
                        <a:rPr lang="es-EC" sz="1950" spc="5" dirty="0">
                          <a:solidFill>
                            <a:schemeClr val="tx1"/>
                          </a:solidFill>
                          <a:effectLst/>
                          <a:latin typeface="Century Gothic" panose="020B0502020202020204" pitchFamily="34" charset="0"/>
                          <a:ea typeface="Cambria" panose="02040503050406030204" pitchFamily="18" charset="0"/>
                        </a:rPr>
                        <a:t> DE 2024</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51975">
                <a:tc>
                  <a:txBody>
                    <a:bodyPr/>
                    <a:lstStyle/>
                    <a:p>
                      <a:pPr>
                        <a:lnSpc>
                          <a:spcPct val="115000"/>
                        </a:lnSpc>
                        <a:spcAft>
                          <a:spcPts val="1000"/>
                        </a:spcAft>
                      </a:pPr>
                      <a:r>
                        <a:rPr lang="es-EC" sz="1950">
                          <a:effectLst/>
                          <a:latin typeface="Century Gothic" panose="020B0502020202020204" pitchFamily="34" charset="0"/>
                          <a:ea typeface="Cambria" panose="02040503050406030204" pitchFamily="18" charset="0"/>
                        </a:rPr>
                        <a:t>PLAZO DE EJECUCIÓN </a:t>
                      </a:r>
                      <a:endParaRPr lang="es-EC" sz="195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50" baseline="0" dirty="0">
                          <a:effectLst/>
                          <a:latin typeface="Century Gothic" panose="020B0502020202020204" pitchFamily="34" charset="0"/>
                          <a:ea typeface="Cambria" panose="02040503050406030204" pitchFamily="18" charset="0"/>
                          <a:cs typeface="+mn-cs"/>
                        </a:rPr>
                        <a:t>21 DIAS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27402">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ENTREGA</a:t>
                      </a:r>
                      <a:r>
                        <a:rPr lang="es-EC" sz="1950" baseline="0" dirty="0">
                          <a:effectLst/>
                          <a:latin typeface="Century Gothic" panose="020B0502020202020204" pitchFamily="34" charset="0"/>
                          <a:ea typeface="Cambria" panose="02040503050406030204" pitchFamily="18" charset="0"/>
                        </a:rPr>
                        <a:t> DEL BIEN/SERVICIO/OBRA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27</a:t>
                      </a:r>
                      <a:r>
                        <a:rPr lang="es-ES" sz="19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DE AGOSTO DE 2024</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27402">
                <a:tc>
                  <a:txBody>
                    <a:bodyPr/>
                    <a:lstStyle/>
                    <a:p>
                      <a:pPr>
                        <a:lnSpc>
                          <a:spcPct val="115000"/>
                        </a:lnSpc>
                        <a:spcAft>
                          <a:spcPts val="1000"/>
                        </a:spcAft>
                      </a:pPr>
                      <a:r>
                        <a:rPr lang="es-ES" sz="195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5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51975">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ADMINISTRADOR DEL CONTRATO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mn-cs"/>
                        </a:rPr>
                        <a:t>ING. LUIS ANTONIO VALLE VEGA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51975">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MONTO TOTAL EJECUTADO.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$ 2,866.87 (INCLUYE IVA)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0E6FF6EF-8A63-C57A-BBC0-DE7A53DEFA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8897"/>
          <a:stretch/>
        </p:blipFill>
        <p:spPr bwMode="auto">
          <a:xfrm>
            <a:off x="8762020" y="1922316"/>
            <a:ext cx="3291434" cy="29447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0087625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001EC14E-7FC6-417D-9630-B67429D0F8CB}"/>
              </a:ext>
            </a:extLst>
          </p:cNvPr>
          <p:cNvSpPr txBox="1">
            <a:spLocks noGrp="1"/>
          </p:cNvSpPr>
          <p:nvPr>
            <p:ph idx="1"/>
          </p:nvPr>
        </p:nvSpPr>
        <p:spPr>
          <a:xfrm>
            <a:off x="1915969" y="259369"/>
            <a:ext cx="5562600" cy="6096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3" name="Imagen 2">
            <a:extLst>
              <a:ext uri="{FF2B5EF4-FFF2-40B4-BE49-F238E27FC236}">
                <a16:creationId xmlns="" xmlns:a16="http://schemas.microsoft.com/office/drawing/2014/main" id="{DB6C7B83-3A0E-05C8-2C1B-E33D95077015}"/>
              </a:ext>
            </a:extLst>
          </p:cNvPr>
          <p:cNvPicPr>
            <a:picLocks noChangeAspect="1"/>
          </p:cNvPicPr>
          <p:nvPr/>
        </p:nvPicPr>
        <p:blipFill rotWithShape="1">
          <a:blip r:embed="rId2"/>
          <a:srcRect b="27964"/>
          <a:stretch/>
        </p:blipFill>
        <p:spPr bwMode="auto">
          <a:xfrm>
            <a:off x="4697269" y="954601"/>
            <a:ext cx="2907788" cy="277017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pic>
        <p:nvPicPr>
          <p:cNvPr id="8" name="Imagen 7">
            <a:extLst>
              <a:ext uri="{FF2B5EF4-FFF2-40B4-BE49-F238E27FC236}">
                <a16:creationId xmlns="" xmlns:a16="http://schemas.microsoft.com/office/drawing/2014/main" id="{7C7FEB02-6C8B-BE2E-76DB-E00B37EC9C6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283" b="7727"/>
          <a:stretch/>
        </p:blipFill>
        <p:spPr bwMode="auto">
          <a:xfrm>
            <a:off x="1100771" y="970239"/>
            <a:ext cx="2736002" cy="289056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pic>
        <p:nvPicPr>
          <p:cNvPr id="9" name="Imagen 8">
            <a:extLst>
              <a:ext uri="{FF2B5EF4-FFF2-40B4-BE49-F238E27FC236}">
                <a16:creationId xmlns="" xmlns:a16="http://schemas.microsoft.com/office/drawing/2014/main" id="{F0BB0FB0-4D4A-3380-8648-8FAEA4D796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771" y="4125311"/>
            <a:ext cx="2834052" cy="257614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 xmlns:a16="http://schemas.microsoft.com/office/drawing/2014/main" id="{08E8CCD5-C4C8-A7E8-F24B-321D4B8CFF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6331" y="954601"/>
            <a:ext cx="3042575" cy="270971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Imagen 10">
            <a:extLst>
              <a:ext uri="{FF2B5EF4-FFF2-40B4-BE49-F238E27FC236}">
                <a16:creationId xmlns="" xmlns:a16="http://schemas.microsoft.com/office/drawing/2014/main" id="{47557282-841B-B3F4-1C4C-76A3AE59D51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2741"/>
          <a:stretch/>
        </p:blipFill>
        <p:spPr bwMode="auto">
          <a:xfrm>
            <a:off x="8725968" y="3977954"/>
            <a:ext cx="3058055" cy="272350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pic>
        <p:nvPicPr>
          <p:cNvPr id="13" name="Imagen 12">
            <a:extLst>
              <a:ext uri="{FF2B5EF4-FFF2-40B4-BE49-F238E27FC236}">
                <a16:creationId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6="http://schemas.microsoft.com/office/drawing/2014/main" xmlns:xdr="http://schemas.openxmlformats.org/drawingml/2006/spreadsheetDrawing" xmlns="" xmlns:w="http://schemas.openxmlformats.org/wordprocessingml/2006/main" xmlns:w10="urn:schemas-microsoft-com:office:word" xmlns:v="urn:schemas-microsoft-com:vml" xmlns:o="urn:schemas-microsoft-com:office:office" xmlns:lc="http://schemas.openxmlformats.org/drawingml/2006/lockedCanvas" id="{5F78CA06-EEE4-D700-80AB-48869E975934}"/>
              </a:ext>
            </a:extLst>
          </p:cNvPr>
          <p:cNvPicPr/>
          <p:nvPr/>
        </p:nvPicPr>
        <p:blipFill rotWithShape="1">
          <a:blip r:embed="rId7" cstate="print">
            <a:extLst>
              <a:ext uri="{28A0092B-C50C-407E-A947-70E740481C1C}">
                <a14:useLocalDpi xmlns:a14="http://schemas.microsoft.com/office/drawing/2010/main" val="0"/>
              </a:ext>
            </a:extLst>
          </a:blip>
          <a:srcRect b="9929"/>
          <a:stretch/>
        </p:blipFill>
        <p:spPr bwMode="auto">
          <a:xfrm>
            <a:off x="4775314" y="3975403"/>
            <a:ext cx="2943399" cy="272605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9551255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 xmlns:a16="http://schemas.microsoft.com/office/drawing/2014/main" id="{87183EF1-90F3-49FC-85F2-B05BF418102F}"/>
              </a:ext>
            </a:extLst>
          </p:cNvPr>
          <p:cNvSpPr/>
          <p:nvPr/>
        </p:nvSpPr>
        <p:spPr>
          <a:xfrm>
            <a:off x="4571999" y="343746"/>
            <a:ext cx="2878668" cy="2661921"/>
          </a:xfrm>
          <a:prstGeom prst="ellipse">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ln>
                <a:solidFill>
                  <a:schemeClr val="accent1">
                    <a:lumMod val="60000"/>
                    <a:lumOff val="40000"/>
                  </a:schemeClr>
                </a:solidFill>
              </a:ln>
              <a:solidFill>
                <a:schemeClr val="accent1">
                  <a:lumMod val="60000"/>
                  <a:lumOff val="40000"/>
                </a:schemeClr>
              </a:solidFill>
            </a:endParaRPr>
          </a:p>
        </p:txBody>
      </p:sp>
      <p:sp>
        <p:nvSpPr>
          <p:cNvPr id="3" name="Marcador de contenido 2"/>
          <p:cNvSpPr>
            <a:spLocks noGrp="1"/>
          </p:cNvSpPr>
          <p:nvPr>
            <p:ph idx="1"/>
          </p:nvPr>
        </p:nvSpPr>
        <p:spPr>
          <a:xfrm>
            <a:off x="1549400" y="3124357"/>
            <a:ext cx="9872871" cy="2941320"/>
          </a:xfrm>
        </p:spPr>
        <p:txBody>
          <a:bodyPr>
            <a:normAutofit/>
          </a:bodyPr>
          <a:lstStyle/>
          <a:p>
            <a:pPr marL="0" indent="0" algn="ctr">
              <a:buNone/>
            </a:pPr>
            <a:r>
              <a:rPr lang="es-EC" sz="5400" b="1" dirty="0">
                <a:ln w="12700">
                  <a:solidFill>
                    <a:schemeClr val="tx1"/>
                  </a:solidFill>
                </a:ln>
                <a:solidFill>
                  <a:schemeClr val="tx1"/>
                </a:solidFill>
                <a:latin typeface="Bahnschrift SemiBold SemiConden" panose="020B0502040204020203" pitchFamily="34" charset="0"/>
              </a:rPr>
              <a:t>ÁREA DE TURISMO, CULTURA, DEPORTE Y ÀREA SOCIAL DEL GAD PARROQUIAL DE AHUANO</a:t>
            </a:r>
          </a:p>
        </p:txBody>
      </p:sp>
      <p:pic>
        <p:nvPicPr>
          <p:cNvPr id="4" name="Imagen 3">
            <a:extLst>
              <a:ext uri="{FF2B5EF4-FFF2-40B4-BE49-F238E27FC236}">
                <a16:creationId xmlns="" xmlns:a16="http://schemas.microsoft.com/office/drawing/2014/main" id="{CA16665A-7E0B-4DE8-9F54-83082B744E72}"/>
              </a:ext>
            </a:extLst>
          </p:cNvPr>
          <p:cNvPicPr>
            <a:picLocks noChangeAspect="1"/>
          </p:cNvPicPr>
          <p:nvPr/>
        </p:nvPicPr>
        <p:blipFill rotWithShape="1">
          <a:blip r:embed="rId2">
            <a:extLst>
              <a:ext uri="{28A0092B-C50C-407E-A947-70E740481C1C}">
                <a14:useLocalDpi xmlns:a14="http://schemas.microsoft.com/office/drawing/2010/main" val="0"/>
              </a:ext>
            </a:extLst>
          </a:blip>
          <a:srcRect l="-10244" r="-13801" b="-6517"/>
          <a:stretch/>
        </p:blipFill>
        <p:spPr>
          <a:xfrm>
            <a:off x="4789447" y="621454"/>
            <a:ext cx="2444507" cy="2286001"/>
          </a:xfrm>
          <a:prstGeom prst="ellipse">
            <a:avLst/>
          </a:prstGeom>
        </p:spPr>
      </p:pic>
    </p:spTree>
    <p:extLst>
      <p:ext uri="{BB962C8B-B14F-4D97-AF65-F5344CB8AC3E}">
        <p14:creationId xmlns:p14="http://schemas.microsoft.com/office/powerpoint/2010/main" val="25097175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72171" y="532849"/>
            <a:ext cx="8911687" cy="1280890"/>
          </a:xfrm>
        </p:spPr>
        <p:txBody>
          <a:bodyPr>
            <a:normAutofit/>
          </a:bodyPr>
          <a:lstStyle/>
          <a:p>
            <a:pPr algn="just"/>
            <a:r>
              <a:rPr lang="es-EC" sz="2000" b="1" u="sng" dirty="0">
                <a:solidFill>
                  <a:srgbClr val="00B050"/>
                </a:solidFill>
                <a:effectLst/>
                <a:ea typeface="Calibri" panose="020F0502020204030204" pitchFamily="34" charset="0"/>
                <a:cs typeface="Times New Roman" panose="02020603050405020304" pitchFamily="18" charset="0"/>
              </a:rPr>
              <a:t>NOMBRE </a:t>
            </a:r>
            <a:r>
              <a:rPr lang="es-EC" sz="2000" b="1" u="sng" dirty="0">
                <a:solidFill>
                  <a:srgbClr val="00B050"/>
                </a:solidFill>
                <a:ea typeface="Calibri" panose="020F0502020204030204" pitchFamily="34" charset="0"/>
                <a:cs typeface="Times New Roman" panose="02020603050405020304" pitchFamily="18" charset="0"/>
              </a:rPr>
              <a:t>DEL PROYECTO: </a:t>
            </a:r>
            <a:r>
              <a:rPr lang="es-EC" sz="2000" b="1" dirty="0">
                <a:solidFill>
                  <a:schemeClr val="tx1"/>
                </a:solidFill>
                <a:ea typeface="Calibri" panose="020F0502020204030204" pitchFamily="34" charset="0"/>
                <a:cs typeface="Times New Roman" panose="02020603050405020304" pitchFamily="18" charset="0"/>
              </a:rPr>
              <a:t>“</a:t>
            </a:r>
            <a:r>
              <a:rPr lang="es-ES" sz="2000" b="1" dirty="0">
                <a:solidFill>
                  <a:schemeClr val="tx1"/>
                </a:solidFill>
                <a:ea typeface="Calibri" panose="020F0502020204030204" pitchFamily="34" charset="0"/>
                <a:cs typeface="Times New Roman" panose="02020603050405020304" pitchFamily="18" charset="0"/>
              </a:rPr>
              <a:t>ADQUISICIÓN E INSTALACIÓN DE JUEGOS INFANTILES Y ADECUACIÓN DE LOS JUEGOS INFANTILES EXISTENTES EN EL PARQUE DEL BARRIO NUEVO HORIZONTE DE AHUANO”.</a:t>
            </a:r>
            <a:endParaRPr lang="es-EC" sz="20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0CA0C733-106E-D842-1565-E0191101556D}"/>
              </a:ext>
            </a:extLst>
          </p:cNvPr>
          <p:cNvGraphicFramePr>
            <a:graphicFrameLocks noGrp="1"/>
          </p:cNvGraphicFramePr>
          <p:nvPr>
            <p:ph idx="1"/>
            <p:extLst>
              <p:ext uri="{D42A27DB-BD31-4B8C-83A1-F6EECF244321}">
                <p14:modId xmlns:p14="http://schemas.microsoft.com/office/powerpoint/2010/main" val="1850373481"/>
              </p:ext>
            </p:extLst>
          </p:nvPr>
        </p:nvGraphicFramePr>
        <p:xfrm>
          <a:off x="1772171" y="1813739"/>
          <a:ext cx="8617177" cy="4638457"/>
        </p:xfrm>
        <a:graphic>
          <a:graphicData uri="http://schemas.openxmlformats.org/drawingml/2006/table">
            <a:tbl>
              <a:tblPr firstRow="1" firstCol="1" bandRow="1">
                <a:tableStyleId>{5C22544A-7EE6-4342-B048-85BDC9FD1C3A}</a:tableStyleId>
              </a:tblPr>
              <a:tblGrid>
                <a:gridCol w="3916679">
                  <a:extLst>
                    <a:ext uri="{9D8B030D-6E8A-4147-A177-3AD203B41FA5}">
                      <a16:colId xmlns="" xmlns:a16="http://schemas.microsoft.com/office/drawing/2014/main" val="20000"/>
                    </a:ext>
                  </a:extLst>
                </a:gridCol>
                <a:gridCol w="4700498">
                  <a:extLst>
                    <a:ext uri="{9D8B030D-6E8A-4147-A177-3AD203B41FA5}">
                      <a16:colId xmlns="" xmlns:a16="http://schemas.microsoft.com/office/drawing/2014/main" val="20001"/>
                    </a:ext>
                  </a:extLst>
                </a:gridCol>
              </a:tblGrid>
              <a:tr h="314845">
                <a:tc>
                  <a:txBody>
                    <a:bodyPr/>
                    <a:lstStyle/>
                    <a:p>
                      <a:pPr>
                        <a:lnSpc>
                          <a:spcPct val="115000"/>
                        </a:lnSpc>
                        <a:spcAft>
                          <a:spcPts val="1000"/>
                        </a:spcAft>
                      </a:pPr>
                      <a:r>
                        <a:rPr lang="es-EC" sz="2000" dirty="0">
                          <a:effectLst/>
                          <a:latin typeface="Century Gothic" panose="020B0502020202020204" pitchFamily="34" charset="0"/>
                          <a:ea typeface="Cambria" panose="02040503050406030204" pitchFamily="18" charset="0"/>
                        </a:rPr>
                        <a:t>TIPO DE CONTRATACION</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20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20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14845">
                <a:tc>
                  <a:txBody>
                    <a:bodyPr/>
                    <a:lstStyle/>
                    <a:p>
                      <a:pPr>
                        <a:lnSpc>
                          <a:spcPct val="115000"/>
                        </a:lnSpc>
                        <a:spcAft>
                          <a:spcPts val="1000"/>
                        </a:spcAft>
                      </a:pPr>
                      <a:r>
                        <a:rPr lang="es-ES" sz="20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20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2000" kern="1200" dirty="0">
                          <a:solidFill>
                            <a:schemeClr val="tx1"/>
                          </a:solidFill>
                          <a:effectLst/>
                          <a:latin typeface="Century Gothic" panose="020B0502020202020204" pitchFamily="34" charset="0"/>
                          <a:ea typeface="Cambria" panose="02040503050406030204" pitchFamily="18" charset="0"/>
                          <a:cs typeface="+mn-cs"/>
                        </a:rPr>
                        <a:t>NIC- 1560602670001-2024-00004</a:t>
                      </a:r>
                    </a:p>
                  </a:txBody>
                  <a:tcPr marL="68580" marR="68580" marT="0" marB="0"/>
                </a:tc>
                <a:extLst>
                  <a:ext uri="{0D108BD9-81ED-4DB2-BD59-A6C34878D82A}">
                    <a16:rowId xmlns="" xmlns:a16="http://schemas.microsoft.com/office/drawing/2014/main" val="10001"/>
                  </a:ext>
                </a:extLst>
              </a:tr>
              <a:tr h="314845">
                <a:tc>
                  <a:txBody>
                    <a:bodyPr/>
                    <a:lstStyle/>
                    <a:p>
                      <a:pPr>
                        <a:lnSpc>
                          <a:spcPct val="115000"/>
                        </a:lnSpc>
                        <a:spcAft>
                          <a:spcPts val="1000"/>
                        </a:spcAft>
                      </a:pPr>
                      <a:r>
                        <a:rPr lang="es-EC" sz="2000" dirty="0">
                          <a:effectLst/>
                          <a:latin typeface="Century Gothic" panose="020B0502020202020204" pitchFamily="34" charset="0"/>
                          <a:ea typeface="Cambria" panose="02040503050406030204" pitchFamily="18" charset="0"/>
                        </a:rPr>
                        <a:t>MONTO INICIAL DEL CONTRATO </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2000" kern="1200" dirty="0">
                          <a:solidFill>
                            <a:schemeClr val="tx1"/>
                          </a:solidFill>
                          <a:effectLst/>
                          <a:latin typeface="Century Gothic" panose="020B0502020202020204" pitchFamily="34" charset="0"/>
                          <a:ea typeface="Cambria" panose="02040503050406030204" pitchFamily="18" charset="0"/>
                          <a:cs typeface="+mn-cs"/>
                        </a:rPr>
                        <a:t>$ 6,259.00</a:t>
                      </a:r>
                    </a:p>
                  </a:txBody>
                  <a:tcPr marL="68580" marR="68580" marT="0" marB="0"/>
                </a:tc>
                <a:extLst>
                  <a:ext uri="{0D108BD9-81ED-4DB2-BD59-A6C34878D82A}">
                    <a16:rowId xmlns="" xmlns:a16="http://schemas.microsoft.com/office/drawing/2014/main" val="10002"/>
                  </a:ext>
                </a:extLst>
              </a:tr>
              <a:tr h="548579">
                <a:tc>
                  <a:txBody>
                    <a:bodyPr/>
                    <a:lstStyle/>
                    <a:p>
                      <a:pPr>
                        <a:lnSpc>
                          <a:spcPct val="115000"/>
                        </a:lnSpc>
                        <a:spcAft>
                          <a:spcPts val="1000"/>
                        </a:spcAft>
                      </a:pPr>
                      <a:r>
                        <a:rPr lang="es-EC" sz="2000" dirty="0">
                          <a:effectLst/>
                          <a:latin typeface="Century Gothic" panose="020B0502020202020204" pitchFamily="34" charset="0"/>
                          <a:ea typeface="Cambria" panose="02040503050406030204" pitchFamily="18" charset="0"/>
                        </a:rPr>
                        <a:t>FECHA DE</a:t>
                      </a:r>
                      <a:r>
                        <a:rPr lang="es-EC" sz="2000" baseline="0" dirty="0">
                          <a:effectLst/>
                          <a:latin typeface="Century Gothic" panose="020B0502020202020204" pitchFamily="34" charset="0"/>
                          <a:ea typeface="Cambria" panose="02040503050406030204" pitchFamily="18" charset="0"/>
                        </a:rPr>
                        <a:t> LA ORDEN DE COMPRA</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2000" spc="5" dirty="0">
                          <a:solidFill>
                            <a:schemeClr val="tx1"/>
                          </a:solidFill>
                          <a:effectLst/>
                          <a:latin typeface="Century Gothic" panose="020B0502020202020204" pitchFamily="34" charset="0"/>
                          <a:ea typeface="Cambria" panose="02040503050406030204" pitchFamily="18" charset="0"/>
                        </a:rPr>
                        <a:t>22 DE FEBRERO DE 2024</a:t>
                      </a:r>
                      <a:endParaRPr lang="es-EC" sz="20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51975">
                <a:tc>
                  <a:txBody>
                    <a:bodyPr/>
                    <a:lstStyle/>
                    <a:p>
                      <a:pPr>
                        <a:lnSpc>
                          <a:spcPct val="115000"/>
                        </a:lnSpc>
                        <a:spcAft>
                          <a:spcPts val="1000"/>
                        </a:spcAft>
                      </a:pPr>
                      <a:r>
                        <a:rPr lang="es-EC" sz="2000">
                          <a:effectLst/>
                          <a:latin typeface="Century Gothic" panose="020B0502020202020204" pitchFamily="34" charset="0"/>
                          <a:ea typeface="Cambria" panose="02040503050406030204" pitchFamily="18" charset="0"/>
                        </a:rPr>
                        <a:t>PLAZO DE EJECUCIÓN </a:t>
                      </a:r>
                      <a:endParaRPr lang="es-EC" sz="200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2000" dirty="0">
                          <a:effectLst/>
                          <a:latin typeface="Century Gothic" panose="020B0502020202020204" pitchFamily="34" charset="0"/>
                          <a:ea typeface="Cambria" panose="02040503050406030204" pitchFamily="18" charset="0"/>
                          <a:cs typeface="+mn-cs"/>
                        </a:rPr>
                        <a:t>5</a:t>
                      </a:r>
                      <a:r>
                        <a:rPr lang="es-ES" sz="2000" baseline="0" dirty="0">
                          <a:effectLst/>
                          <a:latin typeface="Century Gothic" panose="020B0502020202020204" pitchFamily="34" charset="0"/>
                          <a:ea typeface="Cambria" panose="02040503050406030204" pitchFamily="18" charset="0"/>
                          <a:cs typeface="+mn-cs"/>
                        </a:rPr>
                        <a:t> DIAS </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27402">
                <a:tc>
                  <a:txBody>
                    <a:bodyPr/>
                    <a:lstStyle/>
                    <a:p>
                      <a:pPr>
                        <a:lnSpc>
                          <a:spcPct val="115000"/>
                        </a:lnSpc>
                        <a:spcAft>
                          <a:spcPts val="1000"/>
                        </a:spcAft>
                      </a:pPr>
                      <a:r>
                        <a:rPr lang="es-EC" sz="2000" dirty="0">
                          <a:effectLst/>
                          <a:latin typeface="Century Gothic" panose="020B0502020202020204" pitchFamily="34" charset="0"/>
                          <a:ea typeface="Cambria" panose="02040503050406030204" pitchFamily="18" charset="0"/>
                        </a:rPr>
                        <a:t>ENTREGA</a:t>
                      </a:r>
                      <a:r>
                        <a:rPr lang="es-EC" sz="2000" baseline="0" dirty="0">
                          <a:effectLst/>
                          <a:latin typeface="Century Gothic" panose="020B0502020202020204" pitchFamily="34" charset="0"/>
                          <a:ea typeface="Cambria" panose="02040503050406030204" pitchFamily="18" charset="0"/>
                        </a:rPr>
                        <a:t> DEL BIEN/SERVICIO/OBRA</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20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28 DE FEBRERO DE 2024</a:t>
                      </a:r>
                      <a:endParaRPr lang="es-EC" sz="20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27402">
                <a:tc>
                  <a:txBody>
                    <a:bodyPr/>
                    <a:lstStyle/>
                    <a:p>
                      <a:pPr>
                        <a:lnSpc>
                          <a:spcPct val="115000"/>
                        </a:lnSpc>
                        <a:spcAft>
                          <a:spcPts val="1000"/>
                        </a:spcAft>
                      </a:pPr>
                      <a:r>
                        <a:rPr lang="es-ES" sz="20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20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20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20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20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51975">
                <a:tc>
                  <a:txBody>
                    <a:bodyPr/>
                    <a:lstStyle/>
                    <a:p>
                      <a:pPr>
                        <a:lnSpc>
                          <a:spcPct val="115000"/>
                        </a:lnSpc>
                        <a:spcAft>
                          <a:spcPts val="1000"/>
                        </a:spcAft>
                      </a:pPr>
                      <a:r>
                        <a:rPr lang="es-EC" sz="2000" dirty="0">
                          <a:effectLst/>
                          <a:latin typeface="Century Gothic" panose="020B0502020202020204" pitchFamily="34" charset="0"/>
                          <a:ea typeface="Cambria" panose="02040503050406030204" pitchFamily="18" charset="0"/>
                        </a:rPr>
                        <a:t>ADMINISTRADOR DEL CONTRATO </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2000" dirty="0">
                          <a:solidFill>
                            <a:schemeClr val="tx1"/>
                          </a:solidFill>
                          <a:effectLst/>
                          <a:latin typeface="Century Gothic" panose="020B0502020202020204" pitchFamily="34" charset="0"/>
                          <a:ea typeface="Cambria" panose="02040503050406030204" pitchFamily="18" charset="0"/>
                          <a:cs typeface="+mn-cs"/>
                        </a:rPr>
                        <a:t>ABG.</a:t>
                      </a:r>
                      <a:r>
                        <a:rPr lang="es-ES" sz="2000" baseline="0" dirty="0">
                          <a:solidFill>
                            <a:schemeClr val="tx1"/>
                          </a:solidFill>
                          <a:effectLst/>
                          <a:latin typeface="Century Gothic" panose="020B0502020202020204" pitchFamily="34" charset="0"/>
                          <a:ea typeface="Cambria" panose="02040503050406030204" pitchFamily="18" charset="0"/>
                          <a:cs typeface="+mn-cs"/>
                        </a:rPr>
                        <a:t> NIC DUCHE LOPEZ </a:t>
                      </a:r>
                      <a:endParaRPr lang="es-EC" sz="20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51975">
                <a:tc>
                  <a:txBody>
                    <a:bodyPr/>
                    <a:lstStyle/>
                    <a:p>
                      <a:pPr>
                        <a:lnSpc>
                          <a:spcPct val="115000"/>
                        </a:lnSpc>
                        <a:spcAft>
                          <a:spcPts val="1000"/>
                        </a:spcAft>
                      </a:pPr>
                      <a:r>
                        <a:rPr lang="es-EC" sz="2000" dirty="0">
                          <a:effectLst/>
                          <a:latin typeface="Century Gothic" panose="020B0502020202020204" pitchFamily="34" charset="0"/>
                          <a:ea typeface="Cambria" panose="02040503050406030204" pitchFamily="18" charset="0"/>
                        </a:rPr>
                        <a:t>MONTO TOTAL EJECUTADO. </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2000" dirty="0">
                          <a:effectLst/>
                          <a:latin typeface="Century Gothic" panose="020B0502020202020204" pitchFamily="34" charset="0"/>
                          <a:ea typeface="Cambria" panose="02040503050406030204" pitchFamily="18" charset="0"/>
                        </a:rPr>
                        <a:t>$ 7,010.08</a:t>
                      </a:r>
                      <a:endParaRPr lang="es-EC" sz="20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7123981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9187B918-F599-469D-B6BB-BDCCD3C3B584}"/>
              </a:ext>
            </a:extLst>
          </p:cNvPr>
          <p:cNvSpPr txBox="1">
            <a:spLocks/>
          </p:cNvSpPr>
          <p:nvPr/>
        </p:nvSpPr>
        <p:spPr>
          <a:xfrm>
            <a:off x="2149764" y="609599"/>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2" name="Imagen 1">
            <a:extLst>
              <a:ext uri="{FF2B5EF4-FFF2-40B4-BE49-F238E27FC236}">
                <a16:creationId xmlns="" xmlns:a16="http://schemas.microsoft.com/office/drawing/2014/main" id="{D58746E3-2BEF-BF30-B916-03ED4D6339D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7625" b="35167"/>
          <a:stretch/>
        </p:blipFill>
        <p:spPr bwMode="auto">
          <a:xfrm>
            <a:off x="1143000" y="1502228"/>
            <a:ext cx="3499338" cy="37790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pic>
        <p:nvPicPr>
          <p:cNvPr id="8" name="Imagen 7">
            <a:extLst>
              <a:ext uri="{FF2B5EF4-FFF2-40B4-BE49-F238E27FC236}">
                <a16:creationId xmlns="" xmlns:a16="http://schemas.microsoft.com/office/drawing/2014/main" id="{5BA01D1D-C373-6649-327A-1B808DCAF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6876" y="1502226"/>
            <a:ext cx="3090386" cy="37790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0" name="Imagen 9">
            <a:extLst>
              <a:ext uri="{FF2B5EF4-FFF2-40B4-BE49-F238E27FC236}">
                <a16:creationId xmlns="" xmlns:a16="http://schemas.microsoft.com/office/drawing/2014/main" id="{2602C0F6-AB18-2555-11F0-40F9929F84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1801" y="1576543"/>
            <a:ext cx="3090386" cy="363038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5416977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87411" y="402492"/>
            <a:ext cx="9875520" cy="1356360"/>
          </a:xfrm>
        </p:spPr>
        <p:txBody>
          <a:bodyPr>
            <a:normAutofit/>
          </a:bodyPr>
          <a:lstStyle/>
          <a:p>
            <a:pPr algn="just"/>
            <a:r>
              <a:rPr lang="es-EC" sz="2000" b="1" u="sng" dirty="0">
                <a:solidFill>
                  <a:srgbClr val="00B050"/>
                </a:solidFill>
                <a:effectLst/>
                <a:ea typeface="Calibri" panose="020F0502020204030204" pitchFamily="34" charset="0"/>
                <a:cs typeface="Times New Roman" panose="02020603050405020304" pitchFamily="18" charset="0"/>
              </a:rPr>
              <a:t>NOMBRE </a:t>
            </a:r>
            <a:r>
              <a:rPr lang="es-EC" sz="2000" b="1" u="sng" dirty="0">
                <a:solidFill>
                  <a:srgbClr val="00B050"/>
                </a:solidFill>
                <a:ea typeface="Calibri" panose="020F0502020204030204" pitchFamily="34" charset="0"/>
                <a:cs typeface="Times New Roman" panose="02020603050405020304" pitchFamily="18" charset="0"/>
              </a:rPr>
              <a:t>DEL PROYECTO: </a:t>
            </a:r>
            <a:r>
              <a:rPr lang="es-EC" sz="2000" b="1" dirty="0">
                <a:solidFill>
                  <a:schemeClr val="tx1"/>
                </a:solidFill>
                <a:ea typeface="Calibri" panose="020F0502020204030204" pitchFamily="34" charset="0"/>
                <a:cs typeface="Times New Roman" panose="02020603050405020304" pitchFamily="18" charset="0"/>
              </a:rPr>
              <a:t>“</a:t>
            </a:r>
            <a:r>
              <a:rPr lang="es-ES" sz="2000" b="1" dirty="0">
                <a:solidFill>
                  <a:schemeClr val="tx1"/>
                </a:solidFill>
                <a:ea typeface="Calibri" panose="020F0502020204030204" pitchFamily="34" charset="0"/>
                <a:cs typeface="Times New Roman" panose="02020603050405020304" pitchFamily="18" charset="0"/>
              </a:rPr>
              <a:t>FORTALECIMIENTO DEL DESARROLLO FÍSICO, PSÍQUICO Y SOCIAL DE LOS JÓVENES Y ADULTOS DE LA PARROQUIA AHUANO, A TRAVÉS DE LA IMPLEMENTACIÓN DE INSTRUMENTOS DEPORTIVOS PARA LA PRÁCTICA DEPORTIVA RECREATIVA EN TIEMPOS LIBRES”.</a:t>
            </a:r>
            <a:endParaRPr lang="es-EC" sz="20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CFB18CF9-87F7-8F66-3178-86B99C3D3F45}"/>
              </a:ext>
            </a:extLst>
          </p:cNvPr>
          <p:cNvGraphicFramePr>
            <a:graphicFrameLocks noGrp="1"/>
          </p:cNvGraphicFramePr>
          <p:nvPr>
            <p:ph idx="1"/>
            <p:extLst>
              <p:ext uri="{D42A27DB-BD31-4B8C-83A1-F6EECF244321}">
                <p14:modId xmlns:p14="http://schemas.microsoft.com/office/powerpoint/2010/main" val="3086541452"/>
              </p:ext>
            </p:extLst>
          </p:nvPr>
        </p:nvGraphicFramePr>
        <p:xfrm>
          <a:off x="1325593" y="1851215"/>
          <a:ext cx="6867062" cy="4903403"/>
        </p:xfrm>
        <a:graphic>
          <a:graphicData uri="http://schemas.openxmlformats.org/drawingml/2006/table">
            <a:tbl>
              <a:tblPr firstRow="1" firstCol="1" bandRow="1">
                <a:tableStyleId>{5C22544A-7EE6-4342-B048-85BDC9FD1C3A}</a:tableStyleId>
              </a:tblPr>
              <a:tblGrid>
                <a:gridCol w="3121217">
                  <a:extLst>
                    <a:ext uri="{9D8B030D-6E8A-4147-A177-3AD203B41FA5}">
                      <a16:colId xmlns="" xmlns:a16="http://schemas.microsoft.com/office/drawing/2014/main" val="20000"/>
                    </a:ext>
                  </a:extLst>
                </a:gridCol>
                <a:gridCol w="3745845">
                  <a:extLst>
                    <a:ext uri="{9D8B030D-6E8A-4147-A177-3AD203B41FA5}">
                      <a16:colId xmlns="" xmlns:a16="http://schemas.microsoft.com/office/drawing/2014/main" val="20001"/>
                    </a:ext>
                  </a:extLst>
                </a:gridCol>
              </a:tblGrid>
              <a:tr h="37081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TIPO DE CONTRATACION</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71702">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NIC- 1560602670001-2024-00012</a:t>
                      </a:r>
                    </a:p>
                  </a:txBody>
                  <a:tcPr marL="68580" marR="68580" marT="0" marB="0"/>
                </a:tc>
                <a:extLst>
                  <a:ext uri="{0D108BD9-81ED-4DB2-BD59-A6C34878D82A}">
                    <a16:rowId xmlns="" xmlns:a16="http://schemas.microsoft.com/office/drawing/2014/main" val="10001"/>
                  </a:ext>
                </a:extLst>
              </a:tr>
              <a:tr h="6226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INICIAL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$ 6,298.50</a:t>
                      </a:r>
                    </a:p>
                  </a:txBody>
                  <a:tcPr marL="68580" marR="68580" marT="0" marB="0"/>
                </a:tc>
                <a:extLst>
                  <a:ext uri="{0D108BD9-81ED-4DB2-BD59-A6C34878D82A}">
                    <a16:rowId xmlns="" xmlns:a16="http://schemas.microsoft.com/office/drawing/2014/main" val="10002"/>
                  </a:ext>
                </a:extLst>
              </a:tr>
              <a:tr h="6226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FECHA DE</a:t>
                      </a:r>
                      <a:r>
                        <a:rPr lang="es-EC" sz="1850" baseline="0" dirty="0">
                          <a:effectLst/>
                          <a:latin typeface="Century Gothic" panose="020B0502020202020204" pitchFamily="34" charset="0"/>
                          <a:ea typeface="Cambria" panose="02040503050406030204" pitchFamily="18" charset="0"/>
                        </a:rPr>
                        <a:t> LA ORDEN DE COMPRA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spc="5" dirty="0">
                          <a:solidFill>
                            <a:schemeClr val="tx1"/>
                          </a:solidFill>
                          <a:effectLst/>
                          <a:latin typeface="Century Gothic" panose="020B0502020202020204" pitchFamily="34" charset="0"/>
                          <a:ea typeface="Cambria" panose="02040503050406030204" pitchFamily="18" charset="0"/>
                        </a:rPr>
                        <a:t>18</a:t>
                      </a:r>
                      <a:r>
                        <a:rPr lang="es-EC" sz="1850" spc="5" baseline="0" dirty="0">
                          <a:solidFill>
                            <a:schemeClr val="tx1"/>
                          </a:solidFill>
                          <a:effectLst/>
                          <a:latin typeface="Century Gothic" panose="020B0502020202020204" pitchFamily="34" charset="0"/>
                          <a:ea typeface="Cambria" panose="02040503050406030204" pitchFamily="18" charset="0"/>
                        </a:rPr>
                        <a:t> </a:t>
                      </a:r>
                      <a:r>
                        <a:rPr lang="es-EC" sz="1850" spc="5" dirty="0">
                          <a:solidFill>
                            <a:schemeClr val="tx1"/>
                          </a:solidFill>
                          <a:effectLst/>
                          <a:latin typeface="Century Gothic" panose="020B0502020202020204" pitchFamily="34" charset="0"/>
                          <a:ea typeface="Cambria" panose="02040503050406030204" pitchFamily="18" charset="0"/>
                        </a:rPr>
                        <a:t>MARZO DE 2024</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97208">
                <a:tc>
                  <a:txBody>
                    <a:bodyPr/>
                    <a:lstStyle/>
                    <a:p>
                      <a:pPr>
                        <a:lnSpc>
                          <a:spcPct val="115000"/>
                        </a:lnSpc>
                        <a:spcAft>
                          <a:spcPts val="1000"/>
                        </a:spcAft>
                      </a:pPr>
                      <a:r>
                        <a:rPr lang="es-EC" sz="1850">
                          <a:effectLst/>
                          <a:latin typeface="Century Gothic" panose="020B0502020202020204" pitchFamily="34" charset="0"/>
                          <a:ea typeface="Cambria" panose="02040503050406030204" pitchFamily="18" charset="0"/>
                        </a:rPr>
                        <a:t>PLAZO DE EJECUCIÓN </a:t>
                      </a:r>
                      <a:endParaRPr lang="es-EC" sz="185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50" baseline="0" dirty="0">
                          <a:effectLst/>
                          <a:latin typeface="Century Gothic" panose="020B0502020202020204" pitchFamily="34" charset="0"/>
                          <a:ea typeface="Cambria" panose="02040503050406030204" pitchFamily="18" charset="0"/>
                          <a:cs typeface="+mn-cs"/>
                        </a:rPr>
                        <a:t>2 DIAS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6226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ENTREGA</a:t>
                      </a:r>
                      <a:r>
                        <a:rPr lang="es-EC" sz="1850" baseline="0" dirty="0">
                          <a:effectLst/>
                          <a:latin typeface="Century Gothic" panose="020B0502020202020204" pitchFamily="34" charset="0"/>
                          <a:ea typeface="Cambria" panose="02040503050406030204" pitchFamily="18" charset="0"/>
                        </a:rPr>
                        <a:t> DEL BIEN/SERVICIO/OBRA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19 MARZO DE 2024</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491042">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6226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ADMINISTRADOR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mn-cs"/>
                        </a:rPr>
                        <a:t>ING.</a:t>
                      </a:r>
                      <a:r>
                        <a:rPr lang="es-ES" sz="1850" baseline="0" dirty="0">
                          <a:solidFill>
                            <a:schemeClr val="tx1"/>
                          </a:solidFill>
                          <a:effectLst/>
                          <a:latin typeface="Century Gothic" panose="020B0502020202020204" pitchFamily="34" charset="0"/>
                          <a:ea typeface="Cambria" panose="02040503050406030204" pitchFamily="18" charset="0"/>
                          <a:cs typeface="+mn-cs"/>
                        </a:rPr>
                        <a:t> STEVEN ESPINOZA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97208">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TOTAL EJECUTADO.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$ 6,298.50</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2695BF26-7F5B-E636-A455-A206A2EEF7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2185" b="9430"/>
          <a:stretch/>
        </p:blipFill>
        <p:spPr bwMode="auto">
          <a:xfrm>
            <a:off x="8456171" y="1851214"/>
            <a:ext cx="3440265" cy="427359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3967346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DA8B62DB-694B-461C-89BD-6D6B0D8A442A}"/>
              </a:ext>
            </a:extLst>
          </p:cNvPr>
          <p:cNvSpPr txBox="1">
            <a:spLocks/>
          </p:cNvSpPr>
          <p:nvPr/>
        </p:nvSpPr>
        <p:spPr>
          <a:xfrm>
            <a:off x="1808018" y="531318"/>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2" name="Imagen 1">
            <a:extLst>
              <a:ext uri="{FF2B5EF4-FFF2-40B4-BE49-F238E27FC236}">
                <a16:creationId xmlns="" xmlns:a16="http://schemas.microsoft.com/office/drawing/2014/main" id="{3ED896DE-D4C2-07F8-820F-F260669401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8859"/>
          <a:stretch/>
        </p:blipFill>
        <p:spPr bwMode="auto">
          <a:xfrm>
            <a:off x="921328" y="1254014"/>
            <a:ext cx="3291432" cy="4460786"/>
          </a:xfrm>
          <a:prstGeom prst="rect">
            <a:avLst/>
          </a:prstGeom>
          <a:ln>
            <a:noFill/>
          </a:ln>
          <a:effectLst>
            <a:softEdge rad="112500"/>
          </a:effectLst>
          <a:extLst>
            <a:ext uri="{53640926-AAD7-44D8-BBD7-CCE9431645EC}">
              <a14:shadowObscured xmlns:a14="http://schemas.microsoft.com/office/drawing/2010/main"/>
            </a:ext>
          </a:extLst>
        </p:spPr>
      </p:pic>
      <p:pic>
        <p:nvPicPr>
          <p:cNvPr id="3" name="Imagen 2">
            <a:extLst>
              <a:ext uri="{FF2B5EF4-FFF2-40B4-BE49-F238E27FC236}">
                <a16:creationId xmlns="" xmlns:a16="http://schemas.microsoft.com/office/drawing/2014/main" id="{286F4BF6-EA23-2C14-D80A-AE451DA2F8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5140" y="1119147"/>
            <a:ext cx="3950198" cy="4595653"/>
          </a:xfrm>
          <a:prstGeom prst="rect">
            <a:avLst/>
          </a:prstGeom>
          <a:ln>
            <a:noFill/>
          </a:ln>
          <a:effectLst>
            <a:softEdge rad="112500"/>
          </a:effectLst>
        </p:spPr>
      </p:pic>
      <p:pic>
        <p:nvPicPr>
          <p:cNvPr id="7" name="Imagen 6">
            <a:extLst>
              <a:ext uri="{FF2B5EF4-FFF2-40B4-BE49-F238E27FC236}">
                <a16:creationId xmlns="" xmlns:a16="http://schemas.microsoft.com/office/drawing/2014/main" id="{F37DDE34-2059-54B1-6926-0BFA1E47BE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0669"/>
          <a:stretch/>
        </p:blipFill>
        <p:spPr bwMode="auto">
          <a:xfrm>
            <a:off x="8315338" y="1119147"/>
            <a:ext cx="3719644" cy="4699657"/>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1029178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645760" y="253583"/>
            <a:ext cx="9875520" cy="1356360"/>
          </a:xfrm>
        </p:spPr>
        <p:txBody>
          <a:bodyPr>
            <a:noAutofit/>
          </a:bodyPr>
          <a:lstStyle/>
          <a:p>
            <a:pPr algn="just"/>
            <a:r>
              <a:rPr lang="es-EC" sz="2100" b="1" u="sng" dirty="0">
                <a:solidFill>
                  <a:srgbClr val="00B050"/>
                </a:solidFill>
                <a:effectLst/>
                <a:ea typeface="Calibri" panose="020F0502020204030204" pitchFamily="34" charset="0"/>
                <a:cs typeface="Times New Roman" panose="02020603050405020304" pitchFamily="18" charset="0"/>
              </a:rPr>
              <a:t>NOMBRE </a:t>
            </a:r>
            <a:r>
              <a:rPr lang="es-EC" sz="2100" b="1" u="sng" dirty="0">
                <a:solidFill>
                  <a:srgbClr val="00B050"/>
                </a:solidFill>
                <a:ea typeface="Calibri" panose="020F0502020204030204" pitchFamily="34" charset="0"/>
                <a:cs typeface="Times New Roman" panose="02020603050405020304" pitchFamily="18" charset="0"/>
              </a:rPr>
              <a:t>DEL PROYECTO: </a:t>
            </a:r>
            <a:r>
              <a:rPr lang="es-EC" sz="2100" b="1" dirty="0">
                <a:solidFill>
                  <a:schemeClr val="tx1"/>
                </a:solidFill>
                <a:ea typeface="Calibri" panose="020F0502020204030204" pitchFamily="34" charset="0"/>
                <a:cs typeface="Times New Roman" panose="02020603050405020304" pitchFamily="18" charset="0"/>
              </a:rPr>
              <a:t>“</a:t>
            </a:r>
            <a:r>
              <a:rPr lang="es-ES" sz="2100" b="1" dirty="0">
                <a:solidFill>
                  <a:schemeClr val="tx1"/>
                </a:solidFill>
                <a:ea typeface="Calibri" panose="020F0502020204030204" pitchFamily="34" charset="0"/>
                <a:cs typeface="Times New Roman" panose="02020603050405020304" pitchFamily="18" charset="0"/>
              </a:rPr>
              <a:t>USO ADECUADO DEL TIEMPO LIBRE DE LOS NIÑOS, NIÑAS Y ADOLESCENTES EN ENTORNOS LIBRES DE VIOLENCIA DE LA PARROQUIA RURAL DE AHUANO, CANTÓN TENA, PROVINCIA DE NAPO 2024”.</a:t>
            </a:r>
            <a:endParaRPr lang="es-EC" sz="21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98280D61-4EE6-9282-F89B-5DF12023A04B}"/>
              </a:ext>
            </a:extLst>
          </p:cNvPr>
          <p:cNvGraphicFramePr>
            <a:graphicFrameLocks noGrp="1"/>
          </p:cNvGraphicFramePr>
          <p:nvPr>
            <p:ph idx="1"/>
            <p:extLst>
              <p:ext uri="{D42A27DB-BD31-4B8C-83A1-F6EECF244321}">
                <p14:modId xmlns:p14="http://schemas.microsoft.com/office/powerpoint/2010/main" val="3442862597"/>
              </p:ext>
            </p:extLst>
          </p:nvPr>
        </p:nvGraphicFramePr>
        <p:xfrm>
          <a:off x="1377906" y="1603522"/>
          <a:ext cx="7119549" cy="5184270"/>
        </p:xfrm>
        <a:graphic>
          <a:graphicData uri="http://schemas.openxmlformats.org/drawingml/2006/table">
            <a:tbl>
              <a:tblPr firstRow="1" firstCol="1" bandRow="1">
                <a:tableStyleId>{5C22544A-7EE6-4342-B048-85BDC9FD1C3A}</a:tableStyleId>
              </a:tblPr>
              <a:tblGrid>
                <a:gridCol w="3235977">
                  <a:extLst>
                    <a:ext uri="{9D8B030D-6E8A-4147-A177-3AD203B41FA5}">
                      <a16:colId xmlns="" xmlns:a16="http://schemas.microsoft.com/office/drawing/2014/main" val="20000"/>
                    </a:ext>
                  </a:extLst>
                </a:gridCol>
                <a:gridCol w="3883572">
                  <a:extLst>
                    <a:ext uri="{9D8B030D-6E8A-4147-A177-3AD203B41FA5}">
                      <a16:colId xmlns="" xmlns:a16="http://schemas.microsoft.com/office/drawing/2014/main" val="20001"/>
                    </a:ext>
                  </a:extLst>
                </a:gridCol>
              </a:tblGrid>
              <a:tr h="338774">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TIPO DE CONTRATACION</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728515">
                <a:tc>
                  <a:txBody>
                    <a:bodyPr/>
                    <a:lstStyle/>
                    <a:p>
                      <a:pPr>
                        <a:lnSpc>
                          <a:spcPct val="115000"/>
                        </a:lnSpc>
                        <a:spcAft>
                          <a:spcPts val="1000"/>
                        </a:spcAft>
                      </a:pPr>
                      <a:r>
                        <a:rPr lang="es-ES" sz="195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5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kern="1200" dirty="0">
                          <a:solidFill>
                            <a:schemeClr val="tx1"/>
                          </a:solidFill>
                          <a:effectLst/>
                          <a:latin typeface="Century Gothic" panose="020B0502020202020204" pitchFamily="34" charset="0"/>
                          <a:ea typeface="Cambria" panose="02040503050406030204" pitchFamily="18" charset="0"/>
                          <a:cs typeface="+mn-cs"/>
                        </a:rPr>
                        <a:t>NIC- 1560602670001-2024-00017</a:t>
                      </a:r>
                    </a:p>
                  </a:txBody>
                  <a:tcPr marL="68580" marR="68580" marT="0" marB="0"/>
                </a:tc>
                <a:extLst>
                  <a:ext uri="{0D108BD9-81ED-4DB2-BD59-A6C34878D82A}">
                    <a16:rowId xmlns="" xmlns:a16="http://schemas.microsoft.com/office/drawing/2014/main" val="10001"/>
                  </a:ext>
                </a:extLst>
              </a:tr>
              <a:tr h="568907">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MONTO INICIAL DEL CONTRATO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kern="1200" dirty="0">
                          <a:solidFill>
                            <a:schemeClr val="tx1"/>
                          </a:solidFill>
                          <a:effectLst/>
                          <a:latin typeface="Century Gothic" panose="020B0502020202020204" pitchFamily="34" charset="0"/>
                          <a:ea typeface="Cambria" panose="02040503050406030204" pitchFamily="18" charset="0"/>
                          <a:cs typeface="+mn-cs"/>
                        </a:rPr>
                        <a:t>$ 6,298.55</a:t>
                      </a:r>
                    </a:p>
                  </a:txBody>
                  <a:tcPr marL="68580" marR="68580" marT="0" marB="0"/>
                </a:tc>
                <a:extLst>
                  <a:ext uri="{0D108BD9-81ED-4DB2-BD59-A6C34878D82A}">
                    <a16:rowId xmlns="" xmlns:a16="http://schemas.microsoft.com/office/drawing/2014/main" val="10002"/>
                  </a:ext>
                </a:extLst>
              </a:tr>
              <a:tr h="568907">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FECHA DE</a:t>
                      </a:r>
                      <a:r>
                        <a:rPr lang="es-EC" sz="1950" baseline="0" dirty="0">
                          <a:effectLst/>
                          <a:latin typeface="Century Gothic" panose="020B0502020202020204" pitchFamily="34" charset="0"/>
                          <a:ea typeface="Cambria" panose="02040503050406030204" pitchFamily="18" charset="0"/>
                        </a:rPr>
                        <a:t> LA ORDEN DE COMPRA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50" spc="5" dirty="0">
                          <a:solidFill>
                            <a:schemeClr val="tx1"/>
                          </a:solidFill>
                          <a:effectLst/>
                          <a:latin typeface="Century Gothic" panose="020B0502020202020204" pitchFamily="34" charset="0"/>
                          <a:ea typeface="Cambria" panose="02040503050406030204" pitchFamily="18" charset="0"/>
                        </a:rPr>
                        <a:t>28</a:t>
                      </a:r>
                      <a:r>
                        <a:rPr lang="es-EC" sz="1950" spc="5" baseline="0" dirty="0">
                          <a:solidFill>
                            <a:schemeClr val="tx1"/>
                          </a:solidFill>
                          <a:effectLst/>
                          <a:latin typeface="Century Gothic" panose="020B0502020202020204" pitchFamily="34" charset="0"/>
                          <a:ea typeface="Cambria" panose="02040503050406030204" pitchFamily="18" charset="0"/>
                        </a:rPr>
                        <a:t> </a:t>
                      </a:r>
                      <a:r>
                        <a:rPr lang="es-EC" sz="1950" spc="5" dirty="0">
                          <a:solidFill>
                            <a:schemeClr val="tx1"/>
                          </a:solidFill>
                          <a:effectLst/>
                          <a:latin typeface="Century Gothic" panose="020B0502020202020204" pitchFamily="34" charset="0"/>
                          <a:ea typeface="Cambria" panose="02040503050406030204" pitchFamily="18" charset="0"/>
                        </a:rPr>
                        <a:t>DE JUNIO DE 2024</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71573">
                <a:tc>
                  <a:txBody>
                    <a:bodyPr/>
                    <a:lstStyle/>
                    <a:p>
                      <a:pPr>
                        <a:lnSpc>
                          <a:spcPct val="115000"/>
                        </a:lnSpc>
                        <a:spcAft>
                          <a:spcPts val="1000"/>
                        </a:spcAft>
                      </a:pPr>
                      <a:r>
                        <a:rPr lang="es-EC" sz="1950">
                          <a:effectLst/>
                          <a:latin typeface="Century Gothic" panose="020B0502020202020204" pitchFamily="34" charset="0"/>
                          <a:ea typeface="Cambria" panose="02040503050406030204" pitchFamily="18" charset="0"/>
                        </a:rPr>
                        <a:t>PLAZO DE EJECUCIÓN </a:t>
                      </a:r>
                      <a:endParaRPr lang="es-EC" sz="195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50" baseline="0" dirty="0">
                          <a:effectLst/>
                          <a:latin typeface="Century Gothic" panose="020B0502020202020204" pitchFamily="34" charset="0"/>
                          <a:ea typeface="Cambria" panose="02040503050406030204" pitchFamily="18" charset="0"/>
                          <a:cs typeface="+mn-cs"/>
                        </a:rPr>
                        <a:t>31 DIAS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68907">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ENTREGA</a:t>
                      </a:r>
                      <a:r>
                        <a:rPr lang="es-EC" sz="1950" baseline="0" dirty="0">
                          <a:effectLst/>
                          <a:latin typeface="Century Gothic" panose="020B0502020202020204" pitchFamily="34" charset="0"/>
                          <a:ea typeface="Cambria" panose="02040503050406030204" pitchFamily="18" charset="0"/>
                        </a:rPr>
                        <a:t> DEL BIEN/SERVICIO/OBRA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12 JULIO DE 2025</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339604">
                <a:tc>
                  <a:txBody>
                    <a:bodyPr/>
                    <a:lstStyle/>
                    <a:p>
                      <a:pPr>
                        <a:lnSpc>
                          <a:spcPct val="115000"/>
                        </a:lnSpc>
                        <a:spcAft>
                          <a:spcPts val="1000"/>
                        </a:spcAft>
                      </a:pPr>
                      <a:r>
                        <a:rPr lang="es-ES" sz="195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5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568907">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ADMINISTRADOR DEL CONTRATO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50" dirty="0">
                          <a:solidFill>
                            <a:schemeClr val="tx1"/>
                          </a:solidFill>
                          <a:effectLst/>
                          <a:latin typeface="Century Gothic" panose="020B0502020202020204" pitchFamily="34" charset="0"/>
                          <a:ea typeface="Cambria" panose="02040503050406030204" pitchFamily="18" charset="0"/>
                          <a:cs typeface="+mn-cs"/>
                        </a:rPr>
                        <a:t>ABG.</a:t>
                      </a:r>
                      <a:r>
                        <a:rPr lang="es-ES" sz="1950" baseline="0" dirty="0">
                          <a:solidFill>
                            <a:schemeClr val="tx1"/>
                          </a:solidFill>
                          <a:effectLst/>
                          <a:latin typeface="Century Gothic" panose="020B0502020202020204" pitchFamily="34" charset="0"/>
                          <a:ea typeface="Cambria" panose="02040503050406030204" pitchFamily="18" charset="0"/>
                          <a:cs typeface="+mn-cs"/>
                        </a:rPr>
                        <a:t> NIC DUCHE LOPEZ </a:t>
                      </a:r>
                      <a:endParaRPr lang="es-EC" sz="19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568907">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MONTO TOTAL EJECUTADO. </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50" dirty="0">
                          <a:effectLst/>
                          <a:latin typeface="Century Gothic" panose="020B0502020202020204" pitchFamily="34" charset="0"/>
                          <a:ea typeface="Cambria" panose="02040503050406030204" pitchFamily="18" charset="0"/>
                        </a:rPr>
                        <a:t>$ 7,243.33</a:t>
                      </a:r>
                      <a:endParaRPr lang="es-EC" sz="19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pic>
        <p:nvPicPr>
          <p:cNvPr id="5" name="Imagen 4">
            <a:extLst>
              <a:ext uri="{FF2B5EF4-FFF2-40B4-BE49-F238E27FC236}">
                <a16:creationId xmlns="" xmlns:a16="http://schemas.microsoft.com/office/drawing/2014/main" id="{5B2A0251-2985-F2EE-4BDE-4B75011A5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1982" y="1788553"/>
            <a:ext cx="3550018" cy="34848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8028785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1E189F06-0618-4B39-997F-7E10BF044C2E}"/>
              </a:ext>
            </a:extLst>
          </p:cNvPr>
          <p:cNvSpPr txBox="1">
            <a:spLocks/>
          </p:cNvSpPr>
          <p:nvPr/>
        </p:nvSpPr>
        <p:spPr>
          <a:xfrm>
            <a:off x="1857465" y="627183"/>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2" name="Imagen 1">
            <a:extLst>
              <a:ext uri="{FF2B5EF4-FFF2-40B4-BE49-F238E27FC236}">
                <a16:creationId xmlns="" xmlns:a16="http://schemas.microsoft.com/office/drawing/2014/main" id="{41BEB45C-B2A4-34D9-3906-1CD5489BCA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341" y="1197430"/>
            <a:ext cx="5129150" cy="2741524"/>
          </a:xfrm>
          <a:prstGeom prst="rect">
            <a:avLst/>
          </a:prstGeom>
          <a:ln>
            <a:noFill/>
          </a:ln>
          <a:effectLst>
            <a:softEdge rad="112500"/>
          </a:effectLst>
        </p:spPr>
      </p:pic>
      <p:pic>
        <p:nvPicPr>
          <p:cNvPr id="3" name="Imagen 2">
            <a:extLst>
              <a:ext uri="{FF2B5EF4-FFF2-40B4-BE49-F238E27FC236}">
                <a16:creationId xmlns="" xmlns:a16="http://schemas.microsoft.com/office/drawing/2014/main" id="{93506AE5-82A2-4D31-3AA1-B56494189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555" y="1215013"/>
            <a:ext cx="2492582" cy="2793292"/>
          </a:xfrm>
          <a:prstGeom prst="rect">
            <a:avLst/>
          </a:prstGeom>
          <a:ln>
            <a:noFill/>
          </a:ln>
          <a:effectLst>
            <a:softEdge rad="112500"/>
          </a:effectLst>
        </p:spPr>
      </p:pic>
      <p:pic>
        <p:nvPicPr>
          <p:cNvPr id="8" name="Imagen 7">
            <a:extLst>
              <a:ext uri="{FF2B5EF4-FFF2-40B4-BE49-F238E27FC236}">
                <a16:creationId xmlns="" xmlns:a16="http://schemas.microsoft.com/office/drawing/2014/main" id="{ABA48FB7-5016-433C-1BFD-D1A35F1EEF2E}"/>
              </a:ext>
            </a:extLst>
          </p:cNvPr>
          <p:cNvPicPr>
            <a:picLocks noChangeAspect="1"/>
          </p:cNvPicPr>
          <p:nvPr/>
        </p:nvPicPr>
        <p:blipFill rotWithShape="1">
          <a:blip r:embed="rId4">
            <a:extLst>
              <a:ext uri="{28A0092B-C50C-407E-A947-70E740481C1C}">
                <a14:useLocalDpi xmlns:a14="http://schemas.microsoft.com/office/drawing/2010/main" val="0"/>
              </a:ext>
            </a:extLst>
          </a:blip>
          <a:srcRect l="9620"/>
          <a:stretch/>
        </p:blipFill>
        <p:spPr bwMode="auto">
          <a:xfrm>
            <a:off x="8753073" y="1197426"/>
            <a:ext cx="2993450" cy="2741524"/>
          </a:xfrm>
          <a:prstGeom prst="rect">
            <a:avLst/>
          </a:prstGeom>
          <a:ln>
            <a:noFill/>
          </a:ln>
          <a:effectLst>
            <a:softEdge rad="112500"/>
          </a:effectLst>
          <a:extLst>
            <a:ext uri="{53640926-AAD7-44D8-BBD7-CCE9431645EC}">
              <a14:shadowObscured xmlns:a14="http://schemas.microsoft.com/office/drawing/2010/main"/>
            </a:ext>
          </a:extLst>
        </p:spPr>
      </p:pic>
      <p:pic>
        <p:nvPicPr>
          <p:cNvPr id="9" name="Imagen 8">
            <a:extLst>
              <a:ext uri="{FF2B5EF4-FFF2-40B4-BE49-F238E27FC236}">
                <a16:creationId xmlns="" xmlns:a16="http://schemas.microsoft.com/office/drawing/2014/main" id="{3A6B9A05-0CD3-12C8-1A6A-CC20EF96FD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253" y="3938950"/>
            <a:ext cx="2813538" cy="2567358"/>
          </a:xfrm>
          <a:prstGeom prst="rect">
            <a:avLst/>
          </a:prstGeom>
          <a:ln>
            <a:noFill/>
          </a:ln>
          <a:effectLst>
            <a:softEdge rad="112500"/>
          </a:effectLst>
        </p:spPr>
      </p:pic>
      <p:pic>
        <p:nvPicPr>
          <p:cNvPr id="10" name="Imagen 9">
            <a:extLst>
              <a:ext uri="{FF2B5EF4-FFF2-40B4-BE49-F238E27FC236}">
                <a16:creationId xmlns="" xmlns:a16="http://schemas.microsoft.com/office/drawing/2014/main" id="{8EB42ED0-91C4-D2B0-C0D4-13034C6418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9792" y="3956534"/>
            <a:ext cx="2471394" cy="2549773"/>
          </a:xfrm>
          <a:prstGeom prst="rect">
            <a:avLst/>
          </a:prstGeom>
          <a:ln>
            <a:noFill/>
          </a:ln>
          <a:effectLst>
            <a:softEdge rad="112500"/>
          </a:effectLst>
        </p:spPr>
      </p:pic>
      <p:pic>
        <p:nvPicPr>
          <p:cNvPr id="11" name="Imagen 10">
            <a:extLst>
              <a:ext uri="{FF2B5EF4-FFF2-40B4-BE49-F238E27FC236}">
                <a16:creationId xmlns="" xmlns:a16="http://schemas.microsoft.com/office/drawing/2014/main" id="{4F02AFCC-2209-877D-3E1D-E54B67F2BB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0778" y="3938950"/>
            <a:ext cx="2651569" cy="2549772"/>
          </a:xfrm>
          <a:prstGeom prst="rect">
            <a:avLst/>
          </a:prstGeom>
          <a:ln>
            <a:noFill/>
          </a:ln>
          <a:effectLst>
            <a:softEdge rad="112500"/>
          </a:effectLst>
        </p:spPr>
      </p:pic>
      <p:pic>
        <p:nvPicPr>
          <p:cNvPr id="12" name="Imagen 11">
            <a:extLst>
              <a:ext uri="{FF2B5EF4-FFF2-40B4-BE49-F238E27FC236}">
                <a16:creationId xmlns="" xmlns:a16="http://schemas.microsoft.com/office/drawing/2014/main" id="{7F6A23CB-1959-F928-DE58-6CED5E3C39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53073" y="3956535"/>
            <a:ext cx="2993450" cy="2532188"/>
          </a:xfrm>
          <a:prstGeom prst="rect">
            <a:avLst/>
          </a:prstGeom>
          <a:ln>
            <a:noFill/>
          </a:ln>
          <a:effectLst>
            <a:softEdge rad="112500"/>
          </a:effectLst>
        </p:spPr>
      </p:pic>
    </p:spTree>
    <p:extLst>
      <p:ext uri="{BB962C8B-B14F-4D97-AF65-F5344CB8AC3E}">
        <p14:creationId xmlns:p14="http://schemas.microsoft.com/office/powerpoint/2010/main" val="2709073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696997" y="550219"/>
            <a:ext cx="8911687" cy="1280890"/>
          </a:xfrm>
        </p:spPr>
        <p:txBody>
          <a:bodyPr>
            <a:noAutofit/>
          </a:bodyPr>
          <a:lstStyle/>
          <a:p>
            <a:pPr algn="just"/>
            <a:r>
              <a:rPr lang="es-EC" sz="2200" b="1" u="sng" dirty="0" smtClean="0">
                <a:solidFill>
                  <a:srgbClr val="00B050"/>
                </a:solidFill>
                <a:effectLst/>
                <a:ea typeface="Calibri" panose="020F0502020204030204" pitchFamily="34" charset="0"/>
                <a:cs typeface="Times New Roman" panose="02020603050405020304" pitchFamily="18" charset="0"/>
              </a:rPr>
              <a:t>NOMBRE </a:t>
            </a:r>
            <a:r>
              <a:rPr lang="es-EC" sz="2200" b="1" u="sng" dirty="0" smtClean="0">
                <a:solidFill>
                  <a:srgbClr val="00B050"/>
                </a:solidFill>
                <a:ea typeface="Calibri" panose="020F0502020204030204" pitchFamily="34" charset="0"/>
                <a:cs typeface="Times New Roman" panose="02020603050405020304" pitchFamily="18" charset="0"/>
              </a:rPr>
              <a:t>DEL PROYECTO: </a:t>
            </a:r>
            <a:r>
              <a:rPr lang="es-EC" sz="2200" b="1" dirty="0" smtClean="0">
                <a:solidFill>
                  <a:schemeClr val="tx1"/>
                </a:solidFill>
                <a:ea typeface="Calibri" panose="020F0502020204030204" pitchFamily="34" charset="0"/>
                <a:cs typeface="Times New Roman" panose="02020603050405020304" pitchFamily="18" charset="0"/>
              </a:rPr>
              <a:t>“</a:t>
            </a:r>
            <a:r>
              <a:rPr lang="es-ES" sz="2200" b="1" dirty="0" smtClean="0">
                <a:solidFill>
                  <a:schemeClr val="tx1"/>
                </a:solidFill>
                <a:ea typeface="Calibri" panose="020F0502020204030204" pitchFamily="34" charset="0"/>
                <a:cs typeface="Times New Roman" panose="02020603050405020304" pitchFamily="18" charset="0"/>
              </a:rPr>
              <a:t>SERVICIO DE MANTENIMIENTO DEL CDI DE LA COMUNIDAD TAMIA URCO DE LA PARROQUIA AHUANO”.</a:t>
            </a:r>
            <a:endParaRPr lang="es-EC" sz="22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2DC5D8A1-4486-CED6-7CA0-9054034C409A}"/>
              </a:ext>
            </a:extLst>
          </p:cNvPr>
          <p:cNvGraphicFramePr>
            <a:graphicFrameLocks noGrp="1"/>
          </p:cNvGraphicFramePr>
          <p:nvPr>
            <p:ph idx="1"/>
            <p:extLst>
              <p:ext uri="{D42A27DB-BD31-4B8C-83A1-F6EECF244321}">
                <p14:modId xmlns:p14="http://schemas.microsoft.com/office/powerpoint/2010/main" val="604061376"/>
              </p:ext>
            </p:extLst>
          </p:nvPr>
        </p:nvGraphicFramePr>
        <p:xfrm>
          <a:off x="978680" y="1619179"/>
          <a:ext cx="7103974" cy="5100349"/>
        </p:xfrm>
        <a:graphic>
          <a:graphicData uri="http://schemas.openxmlformats.org/drawingml/2006/table">
            <a:tbl>
              <a:tblPr firstRow="1" firstCol="1" bandRow="1">
                <a:tableStyleId>{5C22544A-7EE6-4342-B048-85BDC9FD1C3A}</a:tableStyleId>
              </a:tblPr>
              <a:tblGrid>
                <a:gridCol w="3228898">
                  <a:extLst>
                    <a:ext uri="{9D8B030D-6E8A-4147-A177-3AD203B41FA5}">
                      <a16:colId xmlns="" xmlns:a16="http://schemas.microsoft.com/office/drawing/2014/main" val="20000"/>
                    </a:ext>
                  </a:extLst>
                </a:gridCol>
                <a:gridCol w="3875076">
                  <a:extLst>
                    <a:ext uri="{9D8B030D-6E8A-4147-A177-3AD203B41FA5}">
                      <a16:colId xmlns="" xmlns:a16="http://schemas.microsoft.com/office/drawing/2014/main" val="20001"/>
                    </a:ext>
                  </a:extLst>
                </a:gridCol>
              </a:tblGrid>
              <a:tr h="31484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TIPO DE CONTRATACION</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14845">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NIC- 1560602670001-2024-00020</a:t>
                      </a:r>
                    </a:p>
                  </a:txBody>
                  <a:tcPr marL="68580" marR="68580" marT="0" marB="0"/>
                </a:tc>
                <a:extLst>
                  <a:ext uri="{0D108BD9-81ED-4DB2-BD59-A6C34878D82A}">
                    <a16:rowId xmlns="" xmlns:a16="http://schemas.microsoft.com/office/drawing/2014/main" val="10001"/>
                  </a:ext>
                </a:extLst>
              </a:tr>
              <a:tr h="31484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INICIAL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$ 3,984.39</a:t>
                      </a:r>
                    </a:p>
                  </a:txBody>
                  <a:tcPr marL="68580" marR="68580" marT="0" marB="0"/>
                </a:tc>
                <a:extLst>
                  <a:ext uri="{0D108BD9-81ED-4DB2-BD59-A6C34878D82A}">
                    <a16:rowId xmlns="" xmlns:a16="http://schemas.microsoft.com/office/drawing/2014/main" val="10002"/>
                  </a:ext>
                </a:extLst>
              </a:tr>
              <a:tr h="54857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FECHA DE</a:t>
                      </a:r>
                      <a:r>
                        <a:rPr lang="es-EC" sz="1900" baseline="0" dirty="0">
                          <a:effectLst/>
                          <a:latin typeface="Century Gothic" panose="020B0502020202020204" pitchFamily="34" charset="0"/>
                          <a:ea typeface="Cambria" panose="02040503050406030204" pitchFamily="18" charset="0"/>
                        </a:rPr>
                        <a:t> LA ORDEN DE COMPRA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spc="5" dirty="0">
                          <a:solidFill>
                            <a:schemeClr val="tx1"/>
                          </a:solidFill>
                          <a:effectLst/>
                          <a:latin typeface="Century Gothic" panose="020B0502020202020204" pitchFamily="34" charset="0"/>
                          <a:ea typeface="Cambria" panose="02040503050406030204" pitchFamily="18" charset="0"/>
                        </a:rPr>
                        <a:t>29 DE</a:t>
                      </a:r>
                      <a:r>
                        <a:rPr lang="es-EC" sz="1900" spc="5" baseline="0" dirty="0">
                          <a:solidFill>
                            <a:schemeClr val="tx1"/>
                          </a:solidFill>
                          <a:effectLst/>
                          <a:latin typeface="Century Gothic" panose="020B0502020202020204" pitchFamily="34" charset="0"/>
                          <a:ea typeface="Cambria" panose="02040503050406030204" pitchFamily="18" charset="0"/>
                        </a:rPr>
                        <a:t> JULIO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5197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PLAZO DE EJECUCIÓN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baseline="0" dirty="0">
                          <a:effectLst/>
                          <a:latin typeface="Century Gothic" panose="020B0502020202020204" pitchFamily="34" charset="0"/>
                          <a:ea typeface="Cambria" panose="02040503050406030204" pitchFamily="18" charset="0"/>
                          <a:cs typeface="+mn-cs"/>
                        </a:rPr>
                        <a:t>30 DIAS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27402">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ENTREGA</a:t>
                      </a:r>
                      <a:r>
                        <a:rPr lang="es-EC" sz="1900" baseline="0" dirty="0">
                          <a:effectLst/>
                          <a:latin typeface="Century Gothic" panose="020B0502020202020204" pitchFamily="34" charset="0"/>
                          <a:ea typeface="Cambria" panose="02040503050406030204" pitchFamily="18" charset="0"/>
                        </a:rPr>
                        <a:t> DEL BIEN/SERVICIO/OBRA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08 DE AGOSTO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27402">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5197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ADMINISTRADOR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mn-cs"/>
                        </a:rPr>
                        <a:t>ING. ERIKA MISHEL ROJAS</a:t>
                      </a:r>
                      <a:r>
                        <a:rPr lang="es-ES" sz="1900" baseline="0" dirty="0">
                          <a:solidFill>
                            <a:schemeClr val="tx1"/>
                          </a:solidFill>
                          <a:effectLst/>
                          <a:latin typeface="Century Gothic" panose="020B0502020202020204" pitchFamily="34" charset="0"/>
                          <a:ea typeface="Cambria" panose="02040503050406030204" pitchFamily="18" charset="0"/>
                          <a:cs typeface="+mn-cs"/>
                        </a:rPr>
                        <a:t> ESTRADA</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969828">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TOTAL EJECUTADO.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t>
                      </a:r>
                      <a:r>
                        <a:rPr lang="es-EC" sz="1900" baseline="0" dirty="0">
                          <a:effectLst/>
                          <a:latin typeface="Century Gothic" panose="020B0502020202020204" pitchFamily="34" charset="0"/>
                          <a:ea typeface="Cambria" panose="02040503050406030204" pitchFamily="18" charset="0"/>
                        </a:rPr>
                        <a:t> 4,582.05</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bl>
          </a:graphicData>
        </a:graphic>
      </p:graphicFrame>
      <p:pic>
        <p:nvPicPr>
          <p:cNvPr id="4" name="Imagen 3" descr="C:\Users\DELL_PC06_GADPRA\AppData\Local\Packages\5319275A.WhatsAppDesktop_cv1g1gvanyjgm\TempState\1866196C5D13D900D7F614232C51A46E\Imagen de WhatsApp 2025-06-18 a las 08.39.38_5002799e.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07457" y="1831109"/>
            <a:ext cx="3507451" cy="2482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130074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redondeado 5"/>
          <p:cNvSpPr/>
          <p:nvPr/>
        </p:nvSpPr>
        <p:spPr>
          <a:xfrm>
            <a:off x="6825672" y="415636"/>
            <a:ext cx="5172363" cy="594986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C"/>
          </a:p>
        </p:txBody>
      </p:sp>
      <p:sp>
        <p:nvSpPr>
          <p:cNvPr id="4" name="Título 1">
            <a:extLst>
              <a:ext uri="{FF2B5EF4-FFF2-40B4-BE49-F238E27FC236}">
                <a16:creationId xmlns="" xmlns:a16="http://schemas.microsoft.com/office/drawing/2014/main" id="{2A57B16F-A65D-45A0-8CB9-EA151F937583}"/>
              </a:ext>
            </a:extLst>
          </p:cNvPr>
          <p:cNvSpPr txBox="1">
            <a:spLocks/>
          </p:cNvSpPr>
          <p:nvPr/>
        </p:nvSpPr>
        <p:spPr>
          <a:xfrm>
            <a:off x="1724891" y="415636"/>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2" name="Imagen 1">
            <a:extLst>
              <a:ext uri="{FF2B5EF4-FFF2-40B4-BE49-F238E27FC236}">
                <a16:creationId xmlns="" xmlns:a16="http://schemas.microsoft.com/office/drawing/2014/main" id="{0282D1C7-8D95-A847-4DC4-AF138D19765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432" y="1003465"/>
            <a:ext cx="3992440" cy="3804237"/>
          </a:xfrm>
          <a:prstGeom prst="rect">
            <a:avLst/>
          </a:prstGeom>
          <a:ln>
            <a:noFill/>
          </a:ln>
          <a:effectLst>
            <a:softEdge rad="112500"/>
          </a:effectLst>
        </p:spPr>
      </p:pic>
      <p:pic>
        <p:nvPicPr>
          <p:cNvPr id="3" name="Imagen 2">
            <a:extLst>
              <a:ext uri="{FF2B5EF4-FFF2-40B4-BE49-F238E27FC236}">
                <a16:creationId xmlns="" xmlns:a16="http://schemas.microsoft.com/office/drawing/2014/main" id="{4E2B4A51-F01E-F574-204A-927CC6CF77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910"/>
          <a:stretch/>
        </p:blipFill>
        <p:spPr bwMode="auto">
          <a:xfrm>
            <a:off x="3190899" y="3053763"/>
            <a:ext cx="3598982" cy="3804237"/>
          </a:xfrm>
          <a:prstGeom prst="rect">
            <a:avLst/>
          </a:prstGeom>
          <a:ln>
            <a:noFill/>
          </a:ln>
          <a:effectLst>
            <a:softEdge rad="112500"/>
          </a:effectLst>
          <a:extLst>
            <a:ext uri="{53640926-AAD7-44D8-BBD7-CCE9431645EC}">
              <a14:shadowObscured xmlns:a14="http://schemas.microsoft.com/office/drawing/2010/main"/>
            </a:ext>
          </a:extLst>
        </p:spPr>
      </p:pic>
      <p:sp>
        <p:nvSpPr>
          <p:cNvPr id="5" name="Rectángulo 4"/>
          <p:cNvSpPr/>
          <p:nvPr/>
        </p:nvSpPr>
        <p:spPr>
          <a:xfrm>
            <a:off x="6982690" y="847057"/>
            <a:ext cx="4858328" cy="5335050"/>
          </a:xfrm>
          <a:prstGeom prst="rect">
            <a:avLst/>
          </a:prstGeom>
        </p:spPr>
        <p:txBody>
          <a:bodyPr wrap="square">
            <a:spAutoFit/>
          </a:bodyPr>
          <a:lstStyle/>
          <a:p>
            <a:pPr algn="just">
              <a:lnSpc>
                <a:spcPct val="115000"/>
              </a:lnSpc>
              <a:spcAft>
                <a:spcPts val="1000"/>
              </a:spcAft>
            </a:pPr>
            <a:r>
              <a:rPr lang="es-EC" sz="1700" b="1" dirty="0" smtClean="0">
                <a:solidFill>
                  <a:srgbClr val="000000"/>
                </a:solidFill>
                <a:latin typeface="+mj-lt"/>
                <a:ea typeface="Calibri" panose="020F0502020204030204" pitchFamily="34" charset="0"/>
                <a:cs typeface="Times New Roman" panose="02020603050405020304" pitchFamily="18" charset="0"/>
              </a:rPr>
              <a:t>EL MANTENIMIENTO CONSTA DE LO SIGUIENTE:</a:t>
            </a:r>
            <a:endParaRPr lang="es-EC" sz="1700" b="1" dirty="0" smtClean="0">
              <a:latin typeface="+mj-lt"/>
              <a:ea typeface="Calibri" panose="020F0502020204030204" pitchFamily="34" charset="0"/>
              <a:cs typeface="Times New Roman" panose="02020603050405020304" pitchFamily="18" charset="0"/>
            </a:endParaRPr>
          </a:p>
          <a:p>
            <a:pPr marL="285750" lvl="0" indent="-285750" algn="just">
              <a:lnSpc>
                <a:spcPct val="115000"/>
              </a:lnSpc>
              <a:spcAft>
                <a:spcPts val="0"/>
              </a:spcAft>
              <a:buFont typeface="Arial" panose="020B0604020202020204" pitchFamily="34" charset="0"/>
              <a:buChar char="•"/>
            </a:pPr>
            <a:r>
              <a:rPr lang="es-EC" sz="1700" dirty="0" smtClean="0">
                <a:solidFill>
                  <a:srgbClr val="000000"/>
                </a:solidFill>
                <a:latin typeface="+mj-lt"/>
                <a:ea typeface="Calibri" panose="020F0502020204030204" pitchFamily="34" charset="0"/>
                <a:cs typeface="Times New Roman" panose="02020603050405020304" pitchFamily="18" charset="0"/>
              </a:rPr>
              <a:t>HORMIGÓN SIMPLE F´C=  180KG/CM2</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PICADO DE HORMIGÓN </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DESMONTAJE DE CERÁMICA EXISTENTE</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CERÁMICA DE PISO ANTIDESLIZANTE</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CERÁMICA NACIONAL (PARED, MESÓN FILOS)</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INSTALACIÓN DE AGUA POTABLE (TUBERÍA ROSCABLE 1/2")</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MESÓN DE HORMIGÓN ARMADO F´C= 180KG/CM2</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SUMINISTRO E INSTALACIÓN DE CERRADURA PARA PUERTA EXISTENTE</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MANTENIMIENTO DE PUERTAS EXISTENTES</a:t>
            </a:r>
            <a:endParaRPr lang="es-EC" sz="1700" dirty="0" smtClean="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s-EC" sz="1700" dirty="0" smtClean="0">
                <a:solidFill>
                  <a:srgbClr val="000000"/>
                </a:solidFill>
                <a:latin typeface="+mj-lt"/>
                <a:ea typeface="Calibri" panose="020F0502020204030204" pitchFamily="34" charset="0"/>
                <a:cs typeface="Times New Roman" panose="02020603050405020304" pitchFamily="18" charset="0"/>
              </a:rPr>
              <a:t>PUERTA PANELADA DE MADERA (1.00X2.10M)</a:t>
            </a:r>
            <a:endParaRPr lang="es-EC" sz="17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89660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878676" y="237597"/>
            <a:ext cx="9875520" cy="1356360"/>
          </a:xfrm>
        </p:spPr>
        <p:txBody>
          <a:bodyPr>
            <a:normAutofit/>
          </a:bodyPr>
          <a:lstStyle/>
          <a:p>
            <a:pPr algn="just"/>
            <a:r>
              <a:rPr lang="es-EC" sz="2000" b="1" u="sng" dirty="0">
                <a:solidFill>
                  <a:srgbClr val="00B050"/>
                </a:solidFill>
                <a:effectLst/>
                <a:ea typeface="Calibri" panose="020F0502020204030204" pitchFamily="34" charset="0"/>
                <a:cs typeface="Times New Roman" panose="02020603050405020304" pitchFamily="18" charset="0"/>
              </a:rPr>
              <a:t>NOMBRE </a:t>
            </a:r>
            <a:r>
              <a:rPr lang="es-EC" sz="2000" b="1" u="sng" dirty="0">
                <a:solidFill>
                  <a:srgbClr val="00B050"/>
                </a:solidFill>
                <a:ea typeface="Calibri" panose="020F0502020204030204" pitchFamily="34" charset="0"/>
                <a:cs typeface="Times New Roman" panose="02020603050405020304" pitchFamily="18" charset="0"/>
              </a:rPr>
              <a:t>DEL PROYECTO: </a:t>
            </a:r>
            <a:r>
              <a:rPr lang="es-EC" sz="2000" b="1" dirty="0">
                <a:solidFill>
                  <a:schemeClr val="tx1"/>
                </a:solidFill>
                <a:ea typeface="Calibri" panose="020F0502020204030204" pitchFamily="34" charset="0"/>
                <a:cs typeface="Times New Roman" panose="02020603050405020304" pitchFamily="18" charset="0"/>
              </a:rPr>
              <a:t>“</a:t>
            </a:r>
            <a:r>
              <a:rPr lang="es-ES" sz="2000" b="1" dirty="0">
                <a:solidFill>
                  <a:schemeClr val="tx1"/>
                </a:solidFill>
                <a:ea typeface="Calibri" panose="020F0502020204030204" pitchFamily="34" charset="0"/>
                <a:cs typeface="Times New Roman" panose="02020603050405020304" pitchFamily="18" charset="0"/>
              </a:rPr>
              <a:t>FOMENTANDO LA CULTURA, EL TURISMO Y LAS ARTES POR MEDIO DE LA PROMOCIÓN Y DIFUSIÓN DEL PATRIMONIO CULTURAL MATERIAL E INMATERIAL EN AGOSTO MES DE LAS ARTES 2024”.</a:t>
            </a:r>
            <a:endParaRPr lang="es-EC" sz="2000" b="1" dirty="0">
              <a:solidFill>
                <a:schemeClr val="tx1"/>
              </a:solidFill>
              <a:ea typeface="Calibri" panose="020F0502020204030204" pitchFamily="34" charset="0"/>
              <a:cs typeface="Times New Roman" panose="02020603050405020304" pitchFamily="18" charset="0"/>
            </a:endParaRPr>
          </a:p>
        </p:txBody>
      </p:sp>
      <p:graphicFrame>
        <p:nvGraphicFramePr>
          <p:cNvPr id="5" name="Marcador de contenido 5">
            <a:extLst>
              <a:ext uri="{FF2B5EF4-FFF2-40B4-BE49-F238E27FC236}">
                <a16:creationId xmlns="" xmlns:a16="http://schemas.microsoft.com/office/drawing/2014/main" id="{6776366A-0E01-18E2-1B3D-AD0BCCED7700}"/>
              </a:ext>
            </a:extLst>
          </p:cNvPr>
          <p:cNvGraphicFramePr>
            <a:graphicFrameLocks noGrp="1"/>
          </p:cNvGraphicFramePr>
          <p:nvPr>
            <p:ph idx="1"/>
            <p:extLst>
              <p:ext uri="{D42A27DB-BD31-4B8C-83A1-F6EECF244321}">
                <p14:modId xmlns:p14="http://schemas.microsoft.com/office/powerpoint/2010/main" val="3806328280"/>
              </p:ext>
            </p:extLst>
          </p:nvPr>
        </p:nvGraphicFramePr>
        <p:xfrm>
          <a:off x="1399485" y="1476717"/>
          <a:ext cx="6571497" cy="5148372"/>
        </p:xfrm>
        <a:graphic>
          <a:graphicData uri="http://schemas.openxmlformats.org/drawingml/2006/table">
            <a:tbl>
              <a:tblPr firstRow="1" firstCol="1" bandRow="1">
                <a:tableStyleId>{5C22544A-7EE6-4342-B048-85BDC9FD1C3A}</a:tableStyleId>
              </a:tblPr>
              <a:tblGrid>
                <a:gridCol w="2986876">
                  <a:extLst>
                    <a:ext uri="{9D8B030D-6E8A-4147-A177-3AD203B41FA5}">
                      <a16:colId xmlns="" xmlns:a16="http://schemas.microsoft.com/office/drawing/2014/main" val="20000"/>
                    </a:ext>
                  </a:extLst>
                </a:gridCol>
                <a:gridCol w="3584621">
                  <a:extLst>
                    <a:ext uri="{9D8B030D-6E8A-4147-A177-3AD203B41FA5}">
                      <a16:colId xmlns="" xmlns:a16="http://schemas.microsoft.com/office/drawing/2014/main" val="20001"/>
                    </a:ext>
                  </a:extLst>
                </a:gridCol>
              </a:tblGrid>
              <a:tr h="396274">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TIPO DE CONTRATACION</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96274">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NIC- 1560602670001-2024-00022</a:t>
                      </a:r>
                    </a:p>
                  </a:txBody>
                  <a:tcPr marL="68580" marR="68580" marT="0" marB="0"/>
                </a:tc>
                <a:extLst>
                  <a:ext uri="{0D108BD9-81ED-4DB2-BD59-A6C34878D82A}">
                    <a16:rowId xmlns="" xmlns:a16="http://schemas.microsoft.com/office/drawing/2014/main" val="10001"/>
                  </a:ext>
                </a:extLst>
              </a:tr>
              <a:tr h="60761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INICIAL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$ 6,415.00</a:t>
                      </a:r>
                    </a:p>
                  </a:txBody>
                  <a:tcPr marL="68580" marR="68580" marT="0" marB="0"/>
                </a:tc>
                <a:extLst>
                  <a:ext uri="{0D108BD9-81ED-4DB2-BD59-A6C34878D82A}">
                    <a16:rowId xmlns="" xmlns:a16="http://schemas.microsoft.com/office/drawing/2014/main" val="10002"/>
                  </a:ext>
                </a:extLst>
              </a:tr>
              <a:tr h="60761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FECHA DE</a:t>
                      </a:r>
                      <a:r>
                        <a:rPr lang="es-EC" sz="1900" baseline="0" dirty="0">
                          <a:effectLst/>
                          <a:latin typeface="Century Gothic" panose="020B0502020202020204" pitchFamily="34" charset="0"/>
                          <a:ea typeface="Cambria" panose="02040503050406030204" pitchFamily="18" charset="0"/>
                        </a:rPr>
                        <a:t> LA ORDEN DE COMPRA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spc="5" baseline="0" dirty="0">
                          <a:solidFill>
                            <a:schemeClr val="tx1"/>
                          </a:solidFill>
                          <a:effectLst/>
                          <a:latin typeface="Century Gothic" panose="020B0502020202020204" pitchFamily="34" charset="0"/>
                          <a:ea typeface="Cambria" panose="02040503050406030204" pitchFamily="18" charset="0"/>
                        </a:rPr>
                        <a:t>14 DE AGOSTO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303810">
                <a:tc>
                  <a:txBody>
                    <a:bodyPr/>
                    <a:lstStyle/>
                    <a:p>
                      <a:pPr>
                        <a:lnSpc>
                          <a:spcPct val="115000"/>
                        </a:lnSpc>
                        <a:spcAft>
                          <a:spcPts val="1000"/>
                        </a:spcAft>
                      </a:pPr>
                      <a:r>
                        <a:rPr lang="es-EC" sz="1900">
                          <a:effectLst/>
                          <a:latin typeface="Century Gothic" panose="020B0502020202020204" pitchFamily="34" charset="0"/>
                          <a:ea typeface="Cambria" panose="02040503050406030204" pitchFamily="18" charset="0"/>
                        </a:rPr>
                        <a:t>PLAZO DE EJECUCIÓN </a:t>
                      </a:r>
                      <a:endParaRPr lang="es-EC" sz="190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baseline="0" dirty="0">
                          <a:effectLst/>
                          <a:latin typeface="Century Gothic" panose="020B0502020202020204" pitchFamily="34" charset="0"/>
                          <a:ea typeface="Cambria" panose="02040503050406030204" pitchFamily="18" charset="0"/>
                          <a:cs typeface="+mn-cs"/>
                        </a:rPr>
                        <a:t>5 DIAS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60761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ENTREGA</a:t>
                      </a:r>
                      <a:r>
                        <a:rPr lang="es-EC" sz="1900" baseline="0" dirty="0">
                          <a:effectLst/>
                          <a:latin typeface="Century Gothic" panose="020B0502020202020204" pitchFamily="34" charset="0"/>
                          <a:ea typeface="Cambria" panose="02040503050406030204" pitchFamily="18" charset="0"/>
                        </a:rPr>
                        <a:t> DEL BIEN/SERVICIO/OBRA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smtClean="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19</a:t>
                      </a:r>
                      <a:r>
                        <a:rPr lang="es-ES" sz="1900" baseline="0" dirty="0" smtClean="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DE AGOSTO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457120">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60761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ADMINISTRADOR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900" dirty="0">
                          <a:solidFill>
                            <a:schemeClr val="tx1"/>
                          </a:solidFill>
                          <a:effectLst/>
                          <a:latin typeface="Century Gothic" panose="020B0502020202020204" pitchFamily="34" charset="0"/>
                          <a:ea typeface="Cambria" panose="02040503050406030204" pitchFamily="18" charset="0"/>
                          <a:cs typeface="+mn-cs"/>
                        </a:rPr>
                        <a:t>ING. LUIS ANTONIO VALLE VEGA</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60761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TOTAL EJECUTADO.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t>
                      </a:r>
                      <a:r>
                        <a:rPr lang="es-EC" sz="1900" baseline="0" dirty="0">
                          <a:effectLst/>
                          <a:latin typeface="Century Gothic" panose="020B0502020202020204" pitchFamily="34" charset="0"/>
                          <a:ea typeface="Cambria" panose="02040503050406030204" pitchFamily="18" charset="0"/>
                        </a:rPr>
                        <a:t> 7,066.75 (INCLUYE IVA)</a:t>
                      </a:r>
                    </a:p>
                  </a:txBody>
                  <a:tcPr marL="68580" marR="68580" marT="0" marB="0"/>
                </a:tc>
                <a:extLst>
                  <a:ext uri="{0D108BD9-81ED-4DB2-BD59-A6C34878D82A}">
                    <a16:rowId xmlns="" xmlns:a16="http://schemas.microsoft.com/office/drawing/2014/main" val="10008"/>
                  </a:ext>
                </a:extLst>
              </a:tr>
            </a:tbl>
          </a:graphicData>
        </a:graphic>
      </p:graphicFrame>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2150" y="1379777"/>
            <a:ext cx="2937164" cy="3916218"/>
          </a:xfrm>
          <a:prstGeom prst="rect">
            <a:avLst/>
          </a:prstGeom>
          <a:ln>
            <a:noFill/>
          </a:ln>
          <a:effectLst>
            <a:softEdge rad="112500"/>
          </a:effectLst>
        </p:spPr>
      </p:pic>
    </p:spTree>
    <p:extLst>
      <p:ext uri="{BB962C8B-B14F-4D97-AF65-F5344CB8AC3E}">
        <p14:creationId xmlns:p14="http://schemas.microsoft.com/office/powerpoint/2010/main" val="5016425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2A57B16F-A65D-45A0-8CB9-EA151F937583}"/>
              </a:ext>
            </a:extLst>
          </p:cNvPr>
          <p:cNvSpPr txBox="1">
            <a:spLocks/>
          </p:cNvSpPr>
          <p:nvPr/>
        </p:nvSpPr>
        <p:spPr>
          <a:xfrm>
            <a:off x="1143000" y="609600"/>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6" name="Imagen 5">
            <a:extLst>
              <a:ext uri="{FF2B5EF4-FFF2-40B4-BE49-F238E27FC236}">
                <a16:creationId xmlns="" xmlns:a16="http://schemas.microsoft.com/office/drawing/2014/main" id="{A2BACF67-0714-0936-E4D1-19F9AC21359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6976" y="1361305"/>
            <a:ext cx="3584951" cy="4840434"/>
          </a:xfrm>
          <a:prstGeom prst="rect">
            <a:avLst/>
          </a:prstGeom>
          <a:ln>
            <a:noFill/>
          </a:ln>
          <a:effectLst>
            <a:softEdge rad="112500"/>
          </a:effectLst>
        </p:spPr>
      </p:pic>
      <p:pic>
        <p:nvPicPr>
          <p:cNvPr id="7" name="Imagen 6">
            <a:extLst>
              <a:ext uri="{FF2B5EF4-FFF2-40B4-BE49-F238E27FC236}">
                <a16:creationId xmlns="" xmlns:a16="http://schemas.microsoft.com/office/drawing/2014/main" id="{D29B2471-5C13-7925-E918-C551ADE03F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3459" y="1197429"/>
            <a:ext cx="3988541" cy="4840434"/>
          </a:xfrm>
          <a:prstGeom prst="rect">
            <a:avLst/>
          </a:prstGeom>
          <a:ln>
            <a:noFill/>
          </a:ln>
          <a:effectLst>
            <a:softEdge rad="112500"/>
          </a:effectLst>
        </p:spPr>
      </p:pic>
      <p:pic>
        <p:nvPicPr>
          <p:cNvPr id="8" name="Imagen 7" descr="C:\Users\DELL_PC06_GADPRA\AppData\Local\Packages\5319275A.WhatsAppDesktop_cv1g1gvanyjgm\TempState\E0ECB3873E6E419111B667B4A9E80467\Imagen de WhatsApp 2025-06-18 a las 08.41.24_c35c7a6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2527" y="1506310"/>
            <a:ext cx="3930333" cy="3093398"/>
          </a:xfrm>
          <a:prstGeom prst="rect">
            <a:avLst/>
          </a:prstGeom>
          <a:ln>
            <a:noFill/>
          </a:ln>
          <a:effectLst>
            <a:softEdge rad="112500"/>
          </a:effectLst>
        </p:spPr>
      </p:pic>
    </p:spTree>
    <p:extLst>
      <p:ext uri="{BB962C8B-B14F-4D97-AF65-F5344CB8AC3E}">
        <p14:creationId xmlns:p14="http://schemas.microsoft.com/office/powerpoint/2010/main" val="31232194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12421" y="216434"/>
            <a:ext cx="9875520" cy="1356360"/>
          </a:xfrm>
        </p:spPr>
        <p:txBody>
          <a:bodyPr>
            <a:noAutofit/>
          </a:bodyPr>
          <a:lstStyle/>
          <a:p>
            <a:pPr algn="just"/>
            <a:r>
              <a:rPr lang="es-EC" sz="1900" b="1" u="sng" dirty="0">
                <a:solidFill>
                  <a:srgbClr val="00B050"/>
                </a:solidFill>
                <a:effectLst/>
                <a:ea typeface="Calibri" panose="020F0502020204030204" pitchFamily="34" charset="0"/>
                <a:cs typeface="Times New Roman" panose="02020603050405020304" pitchFamily="18" charset="0"/>
              </a:rPr>
              <a:t>NOMBRE </a:t>
            </a:r>
            <a:r>
              <a:rPr lang="es-EC" sz="1900" b="1" u="sng" dirty="0">
                <a:solidFill>
                  <a:srgbClr val="00B050"/>
                </a:solidFill>
                <a:ea typeface="Calibri" panose="020F0502020204030204" pitchFamily="34" charset="0"/>
                <a:cs typeface="Times New Roman" panose="02020603050405020304" pitchFamily="18" charset="0"/>
              </a:rPr>
              <a:t>DEL PROYECTO: </a:t>
            </a:r>
            <a:r>
              <a:rPr lang="es-EC" sz="1900" b="1" dirty="0">
                <a:solidFill>
                  <a:schemeClr val="tx1"/>
                </a:solidFill>
                <a:ea typeface="Calibri" panose="020F0502020204030204" pitchFamily="34" charset="0"/>
                <a:cs typeface="Times New Roman" panose="02020603050405020304" pitchFamily="18" charset="0"/>
              </a:rPr>
              <a:t>“</a:t>
            </a:r>
            <a:r>
              <a:rPr lang="es-ES" sz="1900" b="1" dirty="0">
                <a:solidFill>
                  <a:schemeClr val="tx1"/>
                </a:solidFill>
                <a:ea typeface="Calibri" panose="020F0502020204030204" pitchFamily="34" charset="0"/>
                <a:cs typeface="Times New Roman" panose="02020603050405020304" pitchFamily="18" charset="0"/>
              </a:rPr>
              <a:t>FORTALECIMIENTO A LA CALIDAD DE VIDA A TRAVÉS DE LA PARTICIPACIÓN DEL GRUPO VULNERABLE DEL CENTRO GERONTOLÓGICO DE LA PARROQUIA AHUANO EN ACTIVIDADES SOCIALES – MIS MEJORES AÑOS EN MOVIMIENTO 2024, CANTÓN TENA, PROVINCIA DE NAPO”.</a:t>
            </a:r>
            <a:endParaRPr lang="es-EC" sz="19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5A20EA4E-7F22-D25B-7622-B27C54D94885}"/>
              </a:ext>
            </a:extLst>
          </p:cNvPr>
          <p:cNvGraphicFramePr>
            <a:graphicFrameLocks noGrp="1"/>
          </p:cNvGraphicFramePr>
          <p:nvPr>
            <p:ph idx="1"/>
            <p:extLst>
              <p:ext uri="{D42A27DB-BD31-4B8C-83A1-F6EECF244321}">
                <p14:modId xmlns:p14="http://schemas.microsoft.com/office/powerpoint/2010/main" val="553042276"/>
              </p:ext>
            </p:extLst>
          </p:nvPr>
        </p:nvGraphicFramePr>
        <p:xfrm>
          <a:off x="1250603" y="1572794"/>
          <a:ext cx="7125681" cy="4764887"/>
        </p:xfrm>
        <a:graphic>
          <a:graphicData uri="http://schemas.openxmlformats.org/drawingml/2006/table">
            <a:tbl>
              <a:tblPr firstRow="1" firstCol="1" bandRow="1">
                <a:tableStyleId>{5C22544A-7EE6-4342-B048-85BDC9FD1C3A}</a:tableStyleId>
              </a:tblPr>
              <a:tblGrid>
                <a:gridCol w="3238764">
                  <a:extLst>
                    <a:ext uri="{9D8B030D-6E8A-4147-A177-3AD203B41FA5}">
                      <a16:colId xmlns="" xmlns:a16="http://schemas.microsoft.com/office/drawing/2014/main" val="20000"/>
                    </a:ext>
                  </a:extLst>
                </a:gridCol>
                <a:gridCol w="3886917">
                  <a:extLst>
                    <a:ext uri="{9D8B030D-6E8A-4147-A177-3AD203B41FA5}">
                      <a16:colId xmlns="" xmlns:a16="http://schemas.microsoft.com/office/drawing/2014/main" val="20001"/>
                    </a:ext>
                  </a:extLst>
                </a:gridCol>
              </a:tblGrid>
              <a:tr h="31484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TIPO DE CONTRATACION</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14845">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NIC- 1560602670001-2024-00023</a:t>
                      </a:r>
                    </a:p>
                  </a:txBody>
                  <a:tcPr marL="68580" marR="68580" marT="0" marB="0"/>
                </a:tc>
                <a:extLst>
                  <a:ext uri="{0D108BD9-81ED-4DB2-BD59-A6C34878D82A}">
                    <a16:rowId xmlns="" xmlns:a16="http://schemas.microsoft.com/office/drawing/2014/main" val="10001"/>
                  </a:ext>
                </a:extLst>
              </a:tr>
              <a:tr h="31484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INICIAL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$ 6,589.50</a:t>
                      </a:r>
                    </a:p>
                  </a:txBody>
                  <a:tcPr marL="68580" marR="68580" marT="0" marB="0"/>
                </a:tc>
                <a:extLst>
                  <a:ext uri="{0D108BD9-81ED-4DB2-BD59-A6C34878D82A}">
                    <a16:rowId xmlns="" xmlns:a16="http://schemas.microsoft.com/office/drawing/2014/main" val="10002"/>
                  </a:ext>
                </a:extLst>
              </a:tr>
              <a:tr h="548579">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FECHA DE</a:t>
                      </a:r>
                      <a:r>
                        <a:rPr lang="es-EC" sz="1900" baseline="0" dirty="0">
                          <a:effectLst/>
                          <a:latin typeface="Century Gothic" panose="020B0502020202020204" pitchFamily="34" charset="0"/>
                          <a:ea typeface="Cambria" panose="02040503050406030204" pitchFamily="18" charset="0"/>
                        </a:rPr>
                        <a:t> LA ORDEN DE COMPRA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spc="5" baseline="0" dirty="0">
                          <a:solidFill>
                            <a:schemeClr val="tx1"/>
                          </a:solidFill>
                          <a:effectLst/>
                          <a:latin typeface="Century Gothic" panose="020B0502020202020204" pitchFamily="34" charset="0"/>
                          <a:ea typeface="Cambria" panose="02040503050406030204" pitchFamily="18" charset="0"/>
                        </a:rPr>
                        <a:t>25 DE SEPTIEMBRE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51975">
                <a:tc>
                  <a:txBody>
                    <a:bodyPr/>
                    <a:lstStyle/>
                    <a:p>
                      <a:pPr>
                        <a:lnSpc>
                          <a:spcPct val="115000"/>
                        </a:lnSpc>
                        <a:spcAft>
                          <a:spcPts val="1000"/>
                        </a:spcAft>
                      </a:pPr>
                      <a:r>
                        <a:rPr lang="es-EC" sz="1900">
                          <a:effectLst/>
                          <a:latin typeface="Century Gothic" panose="020B0502020202020204" pitchFamily="34" charset="0"/>
                          <a:ea typeface="Cambria" panose="02040503050406030204" pitchFamily="18" charset="0"/>
                        </a:rPr>
                        <a:t>PLAZO DE EJECUCIÓN </a:t>
                      </a:r>
                      <a:endParaRPr lang="es-EC" sz="190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baseline="0" dirty="0">
                          <a:effectLst/>
                          <a:latin typeface="Century Gothic" panose="020B0502020202020204" pitchFamily="34" charset="0"/>
                          <a:ea typeface="Cambria" panose="02040503050406030204" pitchFamily="18" charset="0"/>
                          <a:cs typeface="+mn-cs"/>
                        </a:rPr>
                        <a:t>5 DIAS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27402">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ENTREGA</a:t>
                      </a:r>
                      <a:r>
                        <a:rPr lang="es-EC" sz="1900" baseline="0" dirty="0">
                          <a:effectLst/>
                          <a:latin typeface="Century Gothic" panose="020B0502020202020204" pitchFamily="34" charset="0"/>
                          <a:ea typeface="Cambria" panose="02040503050406030204" pitchFamily="18" charset="0"/>
                        </a:rPr>
                        <a:t> DEL BIEN/SERVICIO/OBRA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30 DE SEPTIEMBRE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27402">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5197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ADMINISTRADOR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900" dirty="0">
                          <a:solidFill>
                            <a:schemeClr val="tx1"/>
                          </a:solidFill>
                          <a:effectLst/>
                          <a:latin typeface="Century Gothic" panose="020B0502020202020204" pitchFamily="34" charset="0"/>
                          <a:ea typeface="Cambria" panose="02040503050406030204" pitchFamily="18" charset="0"/>
                          <a:cs typeface="+mn-cs"/>
                        </a:rPr>
                        <a:t>ING. LUIS ANTONIO VALLE VEGA</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51975">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TOTAL EJECUTADO.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t>
                      </a:r>
                      <a:r>
                        <a:rPr lang="es-EC" sz="1900" baseline="0" dirty="0">
                          <a:effectLst/>
                          <a:latin typeface="Century Gothic" panose="020B0502020202020204" pitchFamily="34" charset="0"/>
                          <a:ea typeface="Cambria" panose="02040503050406030204" pitchFamily="18" charset="0"/>
                        </a:rPr>
                        <a:t> 7,577.93 (INCLUYE IVA)</a:t>
                      </a: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79B91F90-FCAB-F10E-0521-4E3AF8CC1A1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30032" y="1780309"/>
            <a:ext cx="3601601" cy="323503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9342439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2A57B16F-A65D-45A0-8CB9-EA151F937583}"/>
              </a:ext>
            </a:extLst>
          </p:cNvPr>
          <p:cNvSpPr txBox="1">
            <a:spLocks/>
          </p:cNvSpPr>
          <p:nvPr/>
        </p:nvSpPr>
        <p:spPr>
          <a:xfrm>
            <a:off x="1992745" y="394944"/>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2" name="Imagen 1">
            <a:extLst>
              <a:ext uri="{FF2B5EF4-FFF2-40B4-BE49-F238E27FC236}">
                <a16:creationId xmlns="" xmlns:a16="http://schemas.microsoft.com/office/drawing/2014/main" id="{096828D1-8C5F-018E-EBAE-E24C33606D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05624" y="3781358"/>
            <a:ext cx="5541047" cy="2992131"/>
          </a:xfrm>
          <a:prstGeom prst="rect">
            <a:avLst/>
          </a:prstGeom>
          <a:ln>
            <a:noFill/>
          </a:ln>
          <a:effectLst>
            <a:softEdge rad="112500"/>
          </a:effectLst>
        </p:spPr>
      </p:pic>
      <p:pic>
        <p:nvPicPr>
          <p:cNvPr id="3" name="Imagen 2">
            <a:extLst>
              <a:ext uri="{FF2B5EF4-FFF2-40B4-BE49-F238E27FC236}">
                <a16:creationId xmlns="" xmlns:a16="http://schemas.microsoft.com/office/drawing/2014/main" id="{CACF1F2A-2BDA-4C94-6723-B399AD380C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4890" y="997343"/>
            <a:ext cx="2967355" cy="2692255"/>
          </a:xfrm>
          <a:prstGeom prst="rect">
            <a:avLst/>
          </a:prstGeom>
          <a:ln>
            <a:noFill/>
          </a:ln>
          <a:effectLst>
            <a:softEdge rad="112500"/>
          </a:effectLst>
        </p:spPr>
      </p:pic>
      <p:pic>
        <p:nvPicPr>
          <p:cNvPr id="8" name="Imagen 7">
            <a:extLst>
              <a:ext uri="{FF2B5EF4-FFF2-40B4-BE49-F238E27FC236}">
                <a16:creationId xmlns="" xmlns:a16="http://schemas.microsoft.com/office/drawing/2014/main" id="{C3AE7528-1C5F-7430-FD43-8C0699ADDE2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3826" y="940907"/>
            <a:ext cx="2981524" cy="2882317"/>
          </a:xfrm>
          <a:prstGeom prst="rect">
            <a:avLst/>
          </a:prstGeom>
          <a:ln>
            <a:noFill/>
          </a:ln>
          <a:effectLst>
            <a:softEdge rad="112500"/>
          </a:effectLst>
        </p:spPr>
      </p:pic>
      <p:pic>
        <p:nvPicPr>
          <p:cNvPr id="9" name="Imagen 8">
            <a:extLst>
              <a:ext uri="{FF2B5EF4-FFF2-40B4-BE49-F238E27FC236}">
                <a16:creationId xmlns="" xmlns:a16="http://schemas.microsoft.com/office/drawing/2014/main" id="{E6EF2B5E-9086-B264-CFD8-287394CF715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08512" y="997343"/>
            <a:ext cx="2674034" cy="2784015"/>
          </a:xfrm>
          <a:prstGeom prst="rect">
            <a:avLst/>
          </a:prstGeom>
          <a:ln>
            <a:noFill/>
          </a:ln>
          <a:effectLst>
            <a:softEdge rad="112500"/>
          </a:effectLst>
        </p:spPr>
      </p:pic>
      <p:pic>
        <p:nvPicPr>
          <p:cNvPr id="10" name="Imagen 9">
            <a:extLst>
              <a:ext uri="{FF2B5EF4-FFF2-40B4-BE49-F238E27FC236}">
                <a16:creationId xmlns="" xmlns:a16="http://schemas.microsoft.com/office/drawing/2014/main" id="{2AA26BF4-DB1C-4D1F-1CFE-CFDA8E76312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92745" y="3885173"/>
            <a:ext cx="2967355" cy="2784500"/>
          </a:xfrm>
          <a:prstGeom prst="rect">
            <a:avLst/>
          </a:prstGeom>
          <a:ln>
            <a:noFill/>
          </a:ln>
          <a:effectLst>
            <a:softEdge rad="112500"/>
          </a:effectLst>
        </p:spPr>
      </p:pic>
    </p:spTree>
    <p:extLst>
      <p:ext uri="{BB962C8B-B14F-4D97-AF65-F5344CB8AC3E}">
        <p14:creationId xmlns:p14="http://schemas.microsoft.com/office/powerpoint/2010/main" val="10296086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565737" y="116433"/>
            <a:ext cx="10404589" cy="1356360"/>
          </a:xfrm>
        </p:spPr>
        <p:txBody>
          <a:bodyPr>
            <a:normAutofit fontScale="90000"/>
          </a:bodyPr>
          <a:lstStyle/>
          <a:p>
            <a:pPr algn="just"/>
            <a:r>
              <a:rPr lang="es-EC" sz="1800" b="1" u="sng" dirty="0">
                <a:solidFill>
                  <a:srgbClr val="00B050"/>
                </a:solidFill>
                <a:effectLst/>
                <a:ea typeface="Calibri" panose="020F0502020204030204" pitchFamily="34" charset="0"/>
                <a:cs typeface="Times New Roman" panose="02020603050405020304" pitchFamily="18" charset="0"/>
              </a:rPr>
              <a:t>NOMBRE </a:t>
            </a:r>
            <a:r>
              <a:rPr lang="es-EC" sz="1800" b="1" u="sng" dirty="0">
                <a:solidFill>
                  <a:srgbClr val="00B050"/>
                </a:solidFill>
                <a:ea typeface="Calibri" panose="020F0502020204030204" pitchFamily="34" charset="0"/>
                <a:cs typeface="Times New Roman" panose="02020603050405020304" pitchFamily="18" charset="0"/>
              </a:rPr>
              <a:t>DEL PROYECTO: </a:t>
            </a:r>
            <a:r>
              <a:rPr lang="es-EC" sz="1800" b="1" dirty="0">
                <a:solidFill>
                  <a:schemeClr val="tx1"/>
                </a:solidFill>
                <a:ea typeface="Calibri" panose="020F0502020204030204" pitchFamily="34" charset="0"/>
                <a:cs typeface="Times New Roman" panose="02020603050405020304" pitchFamily="18" charset="0"/>
              </a:rPr>
              <a:t>“</a:t>
            </a:r>
            <a:r>
              <a:rPr lang="es-EC" sz="1800" b="1" dirty="0">
                <a:solidFill>
                  <a:schemeClr val="tx1"/>
                </a:solidFill>
                <a:effectLst/>
                <a:ea typeface="Calibri" panose="020F0502020204030204" pitchFamily="34" charset="0"/>
                <a:cs typeface="Times New Roman" panose="02020603050405020304" pitchFamily="18" charset="0"/>
              </a:rPr>
              <a:t>FORTALECIMIENTO A LA CALIDAD DE VIDA A TRAVÉS DE LA ADQUISICIÓN DE MATERIAL DIDÁCTICO Y LÚDICO PARA LA EJECUCIÓN DEL CONVENIO DE COOPERACIÓN TÉCNICO ECONÓMICO NO. AM-02-15D01-21898-D ENTRE EL MINISTERIO DE INCLUSIÓN  ECONÓMICA  Y  SOCIAL  –MIES  Y  GOBIERNO  AUTÓNOMO  DESCENTRALIZADO PARROQUIAL  RURAL  DE AHUANO  (GAD)  PARA  LA  IMPLEMENTACIÓN  DE  SERVICIOS  DE PERSONAS ADULTAS MAYORES – PEJ EN LA MODALIDAD ATENCIÓN DOMICILIARIA PARA PERSONAS ADULTAS MAYORES SIN DISCAPACIDAD”.</a:t>
            </a:r>
            <a:r>
              <a:rPr lang="es-EC" sz="1800" b="1" dirty="0">
                <a:effectLst/>
                <a:ea typeface="Calibri" panose="020F0502020204030204" pitchFamily="34" charset="0"/>
                <a:cs typeface="Times New Roman" panose="02020603050405020304" pitchFamily="18" charset="0"/>
              </a:rPr>
              <a:t/>
            </a:r>
            <a:br>
              <a:rPr lang="es-EC" sz="1800" b="1" dirty="0">
                <a:effectLst/>
                <a:ea typeface="Calibri" panose="020F0502020204030204" pitchFamily="34" charset="0"/>
                <a:cs typeface="Times New Roman" panose="02020603050405020304" pitchFamily="18" charset="0"/>
              </a:rPr>
            </a:br>
            <a:endParaRPr lang="es-EC" sz="1800" b="1" dirty="0">
              <a:solidFill>
                <a:schemeClr val="tx1"/>
              </a:solidFill>
              <a:ea typeface="Calibri" panose="020F0502020204030204" pitchFamily="34" charset="0"/>
              <a:cs typeface="Times New Roman" panose="02020603050405020304" pitchFamily="18" charset="0"/>
            </a:endParaRPr>
          </a:p>
        </p:txBody>
      </p:sp>
      <p:graphicFrame>
        <p:nvGraphicFramePr>
          <p:cNvPr id="5" name="Marcador de contenido 5">
            <a:extLst>
              <a:ext uri="{FF2B5EF4-FFF2-40B4-BE49-F238E27FC236}">
                <a16:creationId xmlns="" xmlns:a16="http://schemas.microsoft.com/office/drawing/2014/main" id="{FE08084B-E7C9-A142-10EC-355C24F9519A}"/>
              </a:ext>
            </a:extLst>
          </p:cNvPr>
          <p:cNvGraphicFramePr>
            <a:graphicFrameLocks noGrp="1"/>
          </p:cNvGraphicFramePr>
          <p:nvPr>
            <p:ph idx="1"/>
            <p:extLst>
              <p:ext uri="{D42A27DB-BD31-4B8C-83A1-F6EECF244321}">
                <p14:modId xmlns:p14="http://schemas.microsoft.com/office/powerpoint/2010/main" val="1014552854"/>
              </p:ext>
            </p:extLst>
          </p:nvPr>
        </p:nvGraphicFramePr>
        <p:xfrm>
          <a:off x="1565737" y="1745671"/>
          <a:ext cx="6432953" cy="4910208"/>
        </p:xfrm>
        <a:graphic>
          <a:graphicData uri="http://schemas.openxmlformats.org/drawingml/2006/table">
            <a:tbl>
              <a:tblPr firstRow="1" firstCol="1" bandRow="1">
                <a:tableStyleId>{5C22544A-7EE6-4342-B048-85BDC9FD1C3A}</a:tableStyleId>
              </a:tblPr>
              <a:tblGrid>
                <a:gridCol w="2923906">
                  <a:extLst>
                    <a:ext uri="{9D8B030D-6E8A-4147-A177-3AD203B41FA5}">
                      <a16:colId xmlns="" xmlns:a16="http://schemas.microsoft.com/office/drawing/2014/main" val="20000"/>
                    </a:ext>
                  </a:extLst>
                </a:gridCol>
                <a:gridCol w="3509047">
                  <a:extLst>
                    <a:ext uri="{9D8B030D-6E8A-4147-A177-3AD203B41FA5}">
                      <a16:colId xmlns="" xmlns:a16="http://schemas.microsoft.com/office/drawing/2014/main" val="20001"/>
                    </a:ext>
                  </a:extLst>
                </a:gridCol>
              </a:tblGrid>
              <a:tr h="279899">
                <a:tc>
                  <a:txBody>
                    <a:bodyPr/>
                    <a:lstStyle/>
                    <a:p>
                      <a:pPr>
                        <a:lnSpc>
                          <a:spcPct val="115000"/>
                        </a:lnSpc>
                        <a:spcAft>
                          <a:spcPts val="1000"/>
                        </a:spcAft>
                      </a:pPr>
                      <a:r>
                        <a:rPr lang="es-EC" sz="1717" dirty="0">
                          <a:effectLst/>
                          <a:latin typeface="Century Gothic" panose="020B0502020202020204" pitchFamily="34" charset="0"/>
                          <a:ea typeface="Cambria" panose="02040503050406030204" pitchFamily="18" charset="0"/>
                        </a:rPr>
                        <a:t>TIPO DE CONTRATACION</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717"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INFIMA CUANTÍA </a:t>
                      </a:r>
                      <a:endParaRPr lang="es-EC" sz="1717"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410192">
                <a:tc>
                  <a:txBody>
                    <a:bodyPr/>
                    <a:lstStyle/>
                    <a:p>
                      <a:pPr>
                        <a:lnSpc>
                          <a:spcPct val="115000"/>
                        </a:lnSpc>
                        <a:spcAft>
                          <a:spcPts val="1000"/>
                        </a:spcAft>
                      </a:pPr>
                      <a:r>
                        <a:rPr lang="es-ES" sz="1717"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717"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717" kern="1200" dirty="0">
                          <a:solidFill>
                            <a:schemeClr val="tx1"/>
                          </a:solidFill>
                          <a:effectLst/>
                          <a:latin typeface="Century Gothic" panose="020B0502020202020204" pitchFamily="34" charset="0"/>
                          <a:ea typeface="Cambria" panose="02040503050406030204" pitchFamily="18" charset="0"/>
                          <a:cs typeface="+mn-cs"/>
                        </a:rPr>
                        <a:t>NIC- 1560602670001-2024-00025</a:t>
                      </a:r>
                    </a:p>
                  </a:txBody>
                  <a:tcPr marL="68580" marR="68580" marT="0" marB="0"/>
                </a:tc>
                <a:extLst>
                  <a:ext uri="{0D108BD9-81ED-4DB2-BD59-A6C34878D82A}">
                    <a16:rowId xmlns="" xmlns:a16="http://schemas.microsoft.com/office/drawing/2014/main" val="10001"/>
                  </a:ext>
                </a:extLst>
              </a:tr>
              <a:tr h="687154">
                <a:tc>
                  <a:txBody>
                    <a:bodyPr/>
                    <a:lstStyle/>
                    <a:p>
                      <a:pPr>
                        <a:lnSpc>
                          <a:spcPct val="115000"/>
                        </a:lnSpc>
                        <a:spcAft>
                          <a:spcPts val="1000"/>
                        </a:spcAft>
                      </a:pPr>
                      <a:r>
                        <a:rPr lang="es-EC" sz="1717" dirty="0">
                          <a:effectLst/>
                          <a:latin typeface="Century Gothic" panose="020B0502020202020204" pitchFamily="34" charset="0"/>
                          <a:ea typeface="Cambria" panose="02040503050406030204" pitchFamily="18" charset="0"/>
                        </a:rPr>
                        <a:t>MONTO INICIAL DEL CONTRATO </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717" kern="1200" dirty="0">
                          <a:solidFill>
                            <a:schemeClr val="tx1"/>
                          </a:solidFill>
                          <a:effectLst/>
                          <a:latin typeface="Century Gothic" panose="020B0502020202020204" pitchFamily="34" charset="0"/>
                          <a:ea typeface="Cambria" panose="02040503050406030204" pitchFamily="18" charset="0"/>
                          <a:cs typeface="+mn-cs"/>
                        </a:rPr>
                        <a:t>$ 2,500.00</a:t>
                      </a:r>
                    </a:p>
                  </a:txBody>
                  <a:tcPr marL="68580" marR="68580" marT="0" marB="0"/>
                </a:tc>
                <a:extLst>
                  <a:ext uri="{0D108BD9-81ED-4DB2-BD59-A6C34878D82A}">
                    <a16:rowId xmlns="" xmlns:a16="http://schemas.microsoft.com/office/drawing/2014/main" val="10002"/>
                  </a:ext>
                </a:extLst>
              </a:tr>
              <a:tr h="687154">
                <a:tc>
                  <a:txBody>
                    <a:bodyPr/>
                    <a:lstStyle/>
                    <a:p>
                      <a:pPr>
                        <a:lnSpc>
                          <a:spcPct val="115000"/>
                        </a:lnSpc>
                        <a:spcAft>
                          <a:spcPts val="1000"/>
                        </a:spcAft>
                      </a:pPr>
                      <a:r>
                        <a:rPr lang="es-EC" sz="1717" dirty="0">
                          <a:effectLst/>
                          <a:latin typeface="Century Gothic" panose="020B0502020202020204" pitchFamily="34" charset="0"/>
                          <a:ea typeface="Cambria" panose="02040503050406030204" pitchFamily="18" charset="0"/>
                        </a:rPr>
                        <a:t>FECHA DE</a:t>
                      </a:r>
                      <a:r>
                        <a:rPr lang="es-EC" sz="1717" baseline="0" dirty="0">
                          <a:effectLst/>
                          <a:latin typeface="Century Gothic" panose="020B0502020202020204" pitchFamily="34" charset="0"/>
                          <a:ea typeface="Cambria" panose="02040503050406030204" pitchFamily="18" charset="0"/>
                        </a:rPr>
                        <a:t> LA ORDEN DE COMPRA</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717" spc="5" baseline="0" dirty="0">
                          <a:solidFill>
                            <a:schemeClr val="tx1"/>
                          </a:solidFill>
                          <a:effectLst/>
                          <a:latin typeface="Century Gothic" panose="020B0502020202020204" pitchFamily="34" charset="0"/>
                          <a:ea typeface="Cambria" panose="02040503050406030204" pitchFamily="18" charset="0"/>
                        </a:rPr>
                        <a:t>17 DE NOVIEMBRE DE 2024</a:t>
                      </a:r>
                      <a:endParaRPr lang="es-EC" sz="1717"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327984">
                <a:tc>
                  <a:txBody>
                    <a:bodyPr/>
                    <a:lstStyle/>
                    <a:p>
                      <a:pPr>
                        <a:lnSpc>
                          <a:spcPct val="115000"/>
                        </a:lnSpc>
                        <a:spcAft>
                          <a:spcPts val="1000"/>
                        </a:spcAft>
                      </a:pPr>
                      <a:r>
                        <a:rPr lang="es-EC" sz="1717">
                          <a:effectLst/>
                          <a:latin typeface="Century Gothic" panose="020B0502020202020204" pitchFamily="34" charset="0"/>
                          <a:ea typeface="Cambria" panose="02040503050406030204" pitchFamily="18" charset="0"/>
                        </a:rPr>
                        <a:t>PLAZO DE EJECUCIÓN </a:t>
                      </a:r>
                      <a:endParaRPr lang="es-EC" sz="1717">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717" baseline="0" dirty="0">
                          <a:effectLst/>
                          <a:latin typeface="Century Gothic" panose="020B0502020202020204" pitchFamily="34" charset="0"/>
                          <a:ea typeface="Cambria" panose="02040503050406030204" pitchFamily="18" charset="0"/>
                          <a:cs typeface="+mn-cs"/>
                        </a:rPr>
                        <a:t>10 DIAS </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687154">
                <a:tc>
                  <a:txBody>
                    <a:bodyPr/>
                    <a:lstStyle/>
                    <a:p>
                      <a:pPr>
                        <a:lnSpc>
                          <a:spcPct val="115000"/>
                        </a:lnSpc>
                        <a:spcAft>
                          <a:spcPts val="1000"/>
                        </a:spcAft>
                      </a:pPr>
                      <a:r>
                        <a:rPr lang="es-EC" sz="1717" dirty="0">
                          <a:effectLst/>
                          <a:latin typeface="Century Gothic" panose="020B0502020202020204" pitchFamily="34" charset="0"/>
                          <a:ea typeface="Cambria" panose="02040503050406030204" pitchFamily="18" charset="0"/>
                        </a:rPr>
                        <a:t>ENTREGA</a:t>
                      </a:r>
                      <a:r>
                        <a:rPr lang="es-EC" sz="1717" baseline="0" dirty="0">
                          <a:effectLst/>
                          <a:latin typeface="Century Gothic" panose="020B0502020202020204" pitchFamily="34" charset="0"/>
                          <a:ea typeface="Cambria" panose="02040503050406030204" pitchFamily="18" charset="0"/>
                        </a:rPr>
                        <a:t> DEL BIEN/SERVICIO/OBRA</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717"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05 DE DICIEMBRE DE 2024</a:t>
                      </a:r>
                      <a:endParaRPr lang="es-EC" sz="1717"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07301">
                <a:tc>
                  <a:txBody>
                    <a:bodyPr/>
                    <a:lstStyle/>
                    <a:p>
                      <a:pPr>
                        <a:lnSpc>
                          <a:spcPct val="115000"/>
                        </a:lnSpc>
                        <a:spcAft>
                          <a:spcPts val="1000"/>
                        </a:spcAft>
                      </a:pPr>
                      <a:r>
                        <a:rPr lang="es-ES" sz="1717"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717"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717"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717"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717"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687154">
                <a:tc>
                  <a:txBody>
                    <a:bodyPr/>
                    <a:lstStyle/>
                    <a:p>
                      <a:pPr>
                        <a:lnSpc>
                          <a:spcPct val="115000"/>
                        </a:lnSpc>
                        <a:spcAft>
                          <a:spcPts val="1000"/>
                        </a:spcAft>
                      </a:pPr>
                      <a:r>
                        <a:rPr lang="es-EC" sz="1717" dirty="0">
                          <a:effectLst/>
                          <a:latin typeface="Century Gothic" panose="020B0502020202020204" pitchFamily="34" charset="0"/>
                          <a:ea typeface="Cambria" panose="02040503050406030204" pitchFamily="18" charset="0"/>
                        </a:rPr>
                        <a:t>ADMINISTRADOR DEL CONTRATO </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717" dirty="0">
                          <a:solidFill>
                            <a:schemeClr val="tx1"/>
                          </a:solidFill>
                          <a:effectLst/>
                          <a:latin typeface="Century Gothic" panose="020B0502020202020204" pitchFamily="34" charset="0"/>
                          <a:ea typeface="Cambria" panose="02040503050406030204" pitchFamily="18" charset="0"/>
                          <a:cs typeface="+mn-cs"/>
                        </a:rPr>
                        <a:t>ING. LUIS ANTONIO VALLE VEGA</a:t>
                      </a:r>
                      <a:endParaRPr lang="es-EC" sz="1717"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27984">
                <a:tc>
                  <a:txBody>
                    <a:bodyPr/>
                    <a:lstStyle/>
                    <a:p>
                      <a:pPr>
                        <a:lnSpc>
                          <a:spcPct val="115000"/>
                        </a:lnSpc>
                        <a:spcAft>
                          <a:spcPts val="1000"/>
                        </a:spcAft>
                      </a:pPr>
                      <a:r>
                        <a:rPr lang="es-EC" sz="1717" dirty="0">
                          <a:effectLst/>
                          <a:latin typeface="Century Gothic" panose="020B0502020202020204" pitchFamily="34" charset="0"/>
                          <a:ea typeface="Cambria" panose="02040503050406030204" pitchFamily="18" charset="0"/>
                        </a:rPr>
                        <a:t>MONTO TOTAL EJECUTADO. </a:t>
                      </a:r>
                      <a:endParaRPr lang="es-EC" sz="1717"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717" dirty="0">
                          <a:effectLst/>
                          <a:latin typeface="Century Gothic" panose="020B0502020202020204" pitchFamily="34" charset="0"/>
                          <a:ea typeface="Cambria" panose="02040503050406030204" pitchFamily="18" charset="0"/>
                        </a:rPr>
                        <a:t>$</a:t>
                      </a:r>
                      <a:r>
                        <a:rPr lang="es-EC" sz="1717" baseline="0" dirty="0">
                          <a:effectLst/>
                          <a:latin typeface="Century Gothic" panose="020B0502020202020204" pitchFamily="34" charset="0"/>
                          <a:ea typeface="Cambria" panose="02040503050406030204" pitchFamily="18" charset="0"/>
                        </a:rPr>
                        <a:t> 2,875.00 (INCLUYE IVA)</a:t>
                      </a:r>
                    </a:p>
                  </a:txBody>
                  <a:tcPr marL="68580" marR="68580" marT="0" marB="0"/>
                </a:tc>
                <a:extLst>
                  <a:ext uri="{0D108BD9-81ED-4DB2-BD59-A6C34878D82A}">
                    <a16:rowId xmlns="" xmlns:a16="http://schemas.microsoft.com/office/drawing/2014/main" val="10008"/>
                  </a:ext>
                </a:extLst>
              </a:tr>
            </a:tbl>
          </a:graphicData>
        </a:graphic>
      </p:graphicFrame>
      <p:pic>
        <p:nvPicPr>
          <p:cNvPr id="4" name="Imagen 3" descr="C:\Users\DELL_PC06_GADPRA\AppData\Local\Packages\5319275A.WhatsAppDesktop_cv1g1gvanyjgm\TempState\DFB72F52212CE3E209FCAF3AF7388A4D\Imagen de WhatsApp 2025-06-18 a las 17.21.48_27f92a1a.jpg"/>
          <p:cNvPicPr/>
          <p:nvPr/>
        </p:nvPicPr>
        <p:blipFill rotWithShape="1">
          <a:blip r:embed="rId2" cstate="print">
            <a:extLst>
              <a:ext uri="{28A0092B-C50C-407E-A947-70E740481C1C}">
                <a14:useLocalDpi xmlns:a14="http://schemas.microsoft.com/office/drawing/2010/main" val="0"/>
              </a:ext>
            </a:extLst>
          </a:blip>
          <a:srcRect b="11063"/>
          <a:stretch/>
        </p:blipFill>
        <p:spPr bwMode="auto">
          <a:xfrm>
            <a:off x="8391813" y="1828798"/>
            <a:ext cx="3486150" cy="425054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42796418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2A57B16F-A65D-45A0-8CB9-EA151F937583}"/>
              </a:ext>
            </a:extLst>
          </p:cNvPr>
          <p:cNvSpPr txBox="1">
            <a:spLocks/>
          </p:cNvSpPr>
          <p:nvPr/>
        </p:nvSpPr>
        <p:spPr>
          <a:xfrm>
            <a:off x="1844551" y="450017"/>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5" name="Imagen 4">
            <a:extLst>
              <a:ext uri="{FF2B5EF4-FFF2-40B4-BE49-F238E27FC236}">
                <a16:creationId xmlns="" xmlns:a16="http://schemas.microsoft.com/office/drawing/2014/main" id="{64407E6E-A44D-0711-4BB3-8818FA8DF5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4024" y="3858855"/>
            <a:ext cx="3270121" cy="3011791"/>
          </a:xfrm>
          <a:prstGeom prst="rect">
            <a:avLst/>
          </a:prstGeom>
          <a:ln>
            <a:noFill/>
          </a:ln>
          <a:effectLst>
            <a:softEdge rad="112500"/>
          </a:effectLst>
        </p:spPr>
      </p:pic>
      <p:pic>
        <p:nvPicPr>
          <p:cNvPr id="6" name="Imagen 5">
            <a:extLst>
              <a:ext uri="{FF2B5EF4-FFF2-40B4-BE49-F238E27FC236}">
                <a16:creationId xmlns="" xmlns:a16="http://schemas.microsoft.com/office/drawing/2014/main" id="{D8B905D6-87E2-F233-1E9D-72C547E61AB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591" b="14423"/>
          <a:stretch/>
        </p:blipFill>
        <p:spPr bwMode="auto">
          <a:xfrm>
            <a:off x="1667892" y="1047579"/>
            <a:ext cx="3137031" cy="2897801"/>
          </a:xfrm>
          <a:prstGeom prst="rect">
            <a:avLst/>
          </a:prstGeom>
          <a:ln>
            <a:noFill/>
          </a:ln>
          <a:effectLst>
            <a:softEdge rad="112500"/>
          </a:effectLst>
          <a:extLst>
            <a:ext uri="{53640926-AAD7-44D8-BBD7-CCE9431645EC}">
              <a14:shadowObscured xmlns:a14="http://schemas.microsoft.com/office/drawing/2010/main"/>
            </a:ext>
          </a:extLst>
        </p:spPr>
      </p:pic>
      <p:pic>
        <p:nvPicPr>
          <p:cNvPr id="7" name="Imagen 6">
            <a:extLst>
              <a:ext uri="{FF2B5EF4-FFF2-40B4-BE49-F238E27FC236}">
                <a16:creationId xmlns="" xmlns:a16="http://schemas.microsoft.com/office/drawing/2014/main" id="{B9C0BC55-D9E6-67C3-38AE-AF5E9FA7269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3578" y="963755"/>
            <a:ext cx="3527033" cy="2934671"/>
          </a:xfrm>
          <a:prstGeom prst="rect">
            <a:avLst/>
          </a:prstGeom>
          <a:ln>
            <a:noFill/>
          </a:ln>
          <a:effectLst>
            <a:softEdge rad="112500"/>
          </a:effectLst>
        </p:spPr>
      </p:pic>
      <p:pic>
        <p:nvPicPr>
          <p:cNvPr id="12" name="Imagen 11">
            <a:extLst>
              <a:ext uri="{FF2B5EF4-FFF2-40B4-BE49-F238E27FC236}">
                <a16:creationId xmlns="" xmlns:a16="http://schemas.microsoft.com/office/drawing/2014/main" id="{FE9109CB-99D2-F7D6-14BD-1F873C9ED99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9266" y="1047579"/>
            <a:ext cx="3317287" cy="2811276"/>
          </a:xfrm>
          <a:prstGeom prst="rect">
            <a:avLst/>
          </a:prstGeom>
          <a:ln>
            <a:noFill/>
          </a:ln>
          <a:effectLst>
            <a:softEdge rad="112500"/>
          </a:effectLst>
        </p:spPr>
      </p:pic>
      <p:pic>
        <p:nvPicPr>
          <p:cNvPr id="13" name="Imagen 12">
            <a:extLst>
              <a:ext uri="{FF2B5EF4-FFF2-40B4-BE49-F238E27FC236}">
                <a16:creationId xmlns="" xmlns:a16="http://schemas.microsoft.com/office/drawing/2014/main" id="{37EEC198-7BF1-4789-F28A-0B74EB49AB1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28218" y="3991389"/>
            <a:ext cx="3176705" cy="2767781"/>
          </a:xfrm>
          <a:prstGeom prst="rect">
            <a:avLst/>
          </a:prstGeom>
          <a:ln>
            <a:noFill/>
          </a:ln>
          <a:effectLst>
            <a:softEdge rad="112500"/>
          </a:effectLst>
        </p:spPr>
      </p:pic>
      <p:pic>
        <p:nvPicPr>
          <p:cNvPr id="14" name="Imagen 13">
            <a:extLst>
              <a:ext uri="{FF2B5EF4-FFF2-40B4-BE49-F238E27FC236}">
                <a16:creationId xmlns="" xmlns:a16="http://schemas.microsoft.com/office/drawing/2014/main" id="{E339672B-BAA6-F7A3-EAA6-8D138BFAA1D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03222" y="3945378"/>
            <a:ext cx="3557287" cy="2859801"/>
          </a:xfrm>
          <a:prstGeom prst="rect">
            <a:avLst/>
          </a:prstGeom>
          <a:ln>
            <a:noFill/>
          </a:ln>
          <a:effectLst>
            <a:softEdge rad="112500"/>
          </a:effectLst>
        </p:spPr>
      </p:pic>
    </p:spTree>
    <p:extLst>
      <p:ext uri="{BB962C8B-B14F-4D97-AF65-F5344CB8AC3E}">
        <p14:creationId xmlns:p14="http://schemas.microsoft.com/office/powerpoint/2010/main" val="52945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546168" y="319632"/>
            <a:ext cx="9875520" cy="891397"/>
          </a:xfrm>
        </p:spPr>
        <p:txBody>
          <a:bodyPr>
            <a:noAutofit/>
          </a:bodyPr>
          <a:lstStyle/>
          <a:p>
            <a:pPr algn="just"/>
            <a:r>
              <a:rPr lang="es-EC" sz="1900" b="1" u="sng" dirty="0">
                <a:solidFill>
                  <a:srgbClr val="00B050"/>
                </a:solidFill>
                <a:effectLst/>
                <a:ea typeface="Calibri" panose="020F0502020204030204" pitchFamily="34" charset="0"/>
                <a:cs typeface="Times New Roman" panose="02020603050405020304" pitchFamily="18" charset="0"/>
              </a:rPr>
              <a:t>NOMBRE </a:t>
            </a:r>
            <a:r>
              <a:rPr lang="es-EC" sz="1900" b="1" u="sng" dirty="0">
                <a:solidFill>
                  <a:srgbClr val="00B050"/>
                </a:solidFill>
                <a:ea typeface="Calibri" panose="020F0502020204030204" pitchFamily="34" charset="0"/>
                <a:cs typeface="Times New Roman" panose="02020603050405020304" pitchFamily="18" charset="0"/>
              </a:rPr>
              <a:t>DEL PROYECTO: </a:t>
            </a:r>
            <a:r>
              <a:rPr lang="es-EC" sz="1900" b="1" dirty="0">
                <a:solidFill>
                  <a:schemeClr val="tx1"/>
                </a:solidFill>
                <a:ea typeface="Calibri" panose="020F0502020204030204" pitchFamily="34" charset="0"/>
                <a:cs typeface="Times New Roman" panose="02020603050405020304" pitchFamily="18" charset="0"/>
              </a:rPr>
              <a:t>“</a:t>
            </a:r>
            <a:r>
              <a:rPr lang="es-EC" sz="1900" b="1" dirty="0">
                <a:solidFill>
                  <a:srgbClr val="000000"/>
                </a:solidFill>
                <a:effectLst/>
                <a:ea typeface="Calibri" panose="020F0502020204030204" pitchFamily="34" charset="0"/>
                <a:cs typeface="Times New Roman" panose="02020603050405020304" pitchFamily="18" charset="0"/>
              </a:rPr>
              <a:t>FORTALECIMIENTO A LA CALIDAD DE VIDA A TRAVÉS DE LA ADQUISICIÓN Y ENTREGA DE KITS DE ALIMENTOS PARA LAS PERSONAS ADULTAS MAYORES DE LA PARROQUIA AHUANO, CANTÓN TENA, PROVINCIA DE NAPO”.</a:t>
            </a:r>
            <a:r>
              <a:rPr lang="es-EC" sz="1900" dirty="0">
                <a:effectLst/>
                <a:ea typeface="Calibri" panose="020F0502020204030204" pitchFamily="34" charset="0"/>
                <a:cs typeface="Times New Roman" panose="02020603050405020304" pitchFamily="18" charset="0"/>
              </a:rPr>
              <a:t/>
            </a:r>
            <a:br>
              <a:rPr lang="es-EC" sz="1900" dirty="0">
                <a:effectLst/>
                <a:ea typeface="Calibri" panose="020F0502020204030204" pitchFamily="34" charset="0"/>
                <a:cs typeface="Times New Roman" panose="02020603050405020304" pitchFamily="18" charset="0"/>
              </a:rPr>
            </a:br>
            <a:r>
              <a:rPr lang="es-EC" sz="1900" dirty="0">
                <a:solidFill>
                  <a:schemeClr val="tx1"/>
                </a:solidFill>
                <a:ea typeface="Calibri" panose="020F0502020204030204" pitchFamily="34" charset="0"/>
                <a:cs typeface="Times New Roman" panose="02020603050405020304" pitchFamily="18" charset="0"/>
              </a:rPr>
              <a:t>   </a:t>
            </a:r>
            <a:r>
              <a:rPr lang="es-EC" sz="1900" dirty="0">
                <a:effectLst/>
                <a:ea typeface="Calibri" panose="020F0502020204030204" pitchFamily="34" charset="0"/>
                <a:cs typeface="Times New Roman" panose="02020603050405020304" pitchFamily="18" charset="0"/>
              </a:rPr>
              <a:t/>
            </a:r>
            <a:br>
              <a:rPr lang="es-EC" sz="1900" dirty="0">
                <a:effectLst/>
                <a:ea typeface="Calibri" panose="020F0502020204030204" pitchFamily="34" charset="0"/>
                <a:cs typeface="Times New Roman" panose="02020603050405020304" pitchFamily="18" charset="0"/>
              </a:rPr>
            </a:br>
            <a:endParaRPr lang="es-EC" sz="19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C7D76826-C95C-64F2-1947-8B94CBFDBCF1}"/>
              </a:ext>
            </a:extLst>
          </p:cNvPr>
          <p:cNvGraphicFramePr>
            <a:graphicFrameLocks noGrp="1"/>
          </p:cNvGraphicFramePr>
          <p:nvPr>
            <p:ph idx="1"/>
            <p:extLst>
              <p:ext uri="{D42A27DB-BD31-4B8C-83A1-F6EECF244321}">
                <p14:modId xmlns:p14="http://schemas.microsoft.com/office/powerpoint/2010/main" val="4259490871"/>
              </p:ext>
            </p:extLst>
          </p:nvPr>
        </p:nvGraphicFramePr>
        <p:xfrm>
          <a:off x="1038168" y="1349574"/>
          <a:ext cx="6960524" cy="5319080"/>
        </p:xfrm>
        <a:graphic>
          <a:graphicData uri="http://schemas.openxmlformats.org/drawingml/2006/table">
            <a:tbl>
              <a:tblPr firstRow="1" firstCol="1" bandRow="1">
                <a:tableStyleId>{5C22544A-7EE6-4342-B048-85BDC9FD1C3A}</a:tableStyleId>
              </a:tblPr>
              <a:tblGrid>
                <a:gridCol w="3163697">
                  <a:extLst>
                    <a:ext uri="{9D8B030D-6E8A-4147-A177-3AD203B41FA5}">
                      <a16:colId xmlns="" xmlns:a16="http://schemas.microsoft.com/office/drawing/2014/main" val="20000"/>
                    </a:ext>
                  </a:extLst>
                </a:gridCol>
                <a:gridCol w="3796827">
                  <a:extLst>
                    <a:ext uri="{9D8B030D-6E8A-4147-A177-3AD203B41FA5}">
                      <a16:colId xmlns="" xmlns:a16="http://schemas.microsoft.com/office/drawing/2014/main" val="20001"/>
                    </a:ext>
                  </a:extLst>
                </a:gridCol>
              </a:tblGrid>
              <a:tr h="647175">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TIPO DE CONTRATACION</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SUBASTA</a:t>
                      </a:r>
                      <a:r>
                        <a:rPr lang="es-ES" sz="1800" spc="5"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INVERSA ELECTRONICA </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439773">
                <a:tc>
                  <a:txBody>
                    <a:bodyPr/>
                    <a:lstStyle/>
                    <a:p>
                      <a:pPr>
                        <a:lnSpc>
                          <a:spcPct val="115000"/>
                        </a:lnSpc>
                        <a:spcAft>
                          <a:spcPts val="1000"/>
                        </a:spcAft>
                      </a:pPr>
                      <a:r>
                        <a:rPr lang="es-ES" sz="18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8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SIE-GADPR-AHUANO-2024-008</a:t>
                      </a:r>
                    </a:p>
                  </a:txBody>
                  <a:tcPr marL="68580" marR="68580" marT="0" marB="0"/>
                </a:tc>
                <a:extLst>
                  <a:ext uri="{0D108BD9-81ED-4DB2-BD59-A6C34878D82A}">
                    <a16:rowId xmlns="" xmlns:a16="http://schemas.microsoft.com/office/drawing/2014/main" val="10001"/>
                  </a:ext>
                </a:extLst>
              </a:tr>
              <a:tr h="736710">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MONTO INICIAL DEL CONTRATO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$ 11,968.64</a:t>
                      </a:r>
                    </a:p>
                  </a:txBody>
                  <a:tcPr marL="68580" marR="68580" marT="0" marB="0"/>
                </a:tc>
                <a:extLst>
                  <a:ext uri="{0D108BD9-81ED-4DB2-BD59-A6C34878D82A}">
                    <a16:rowId xmlns="" xmlns:a16="http://schemas.microsoft.com/office/drawing/2014/main" val="10002"/>
                  </a:ext>
                </a:extLst>
              </a:tr>
              <a:tr h="736710">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FECHA DE</a:t>
                      </a:r>
                      <a:r>
                        <a:rPr lang="es-EC" sz="1800" baseline="0" dirty="0">
                          <a:effectLst/>
                          <a:latin typeface="Century Gothic" panose="020B0502020202020204" pitchFamily="34" charset="0"/>
                          <a:ea typeface="Cambria" panose="02040503050406030204" pitchFamily="18" charset="0"/>
                        </a:rPr>
                        <a:t> LA ORDEN DE COMPRA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spc="5" baseline="0" dirty="0">
                          <a:solidFill>
                            <a:schemeClr val="tx1"/>
                          </a:solidFill>
                          <a:effectLst/>
                          <a:latin typeface="Century Gothic" panose="020B0502020202020204" pitchFamily="34" charset="0"/>
                          <a:ea typeface="Cambria" panose="02040503050406030204" pitchFamily="18" charset="0"/>
                        </a:rPr>
                        <a:t>20 DE  JUNIO DE 2024</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351637">
                <a:tc>
                  <a:txBody>
                    <a:bodyPr/>
                    <a:lstStyle/>
                    <a:p>
                      <a:pPr>
                        <a:lnSpc>
                          <a:spcPct val="115000"/>
                        </a:lnSpc>
                        <a:spcAft>
                          <a:spcPts val="1000"/>
                        </a:spcAft>
                      </a:pPr>
                      <a:r>
                        <a:rPr lang="es-EC" sz="1800">
                          <a:effectLst/>
                          <a:latin typeface="Century Gothic" panose="020B0502020202020204" pitchFamily="34" charset="0"/>
                          <a:ea typeface="Cambria" panose="02040503050406030204" pitchFamily="18" charset="0"/>
                        </a:rPr>
                        <a:t>PLAZO DE EJECUCIÓN </a:t>
                      </a:r>
                      <a:endParaRPr lang="es-EC" sz="180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00" baseline="0" dirty="0">
                          <a:effectLst/>
                          <a:latin typeface="Century Gothic" panose="020B0502020202020204" pitchFamily="34" charset="0"/>
                          <a:ea typeface="Cambria" panose="02040503050406030204" pitchFamily="18" charset="0"/>
                          <a:cs typeface="+mn-cs"/>
                        </a:rPr>
                        <a:t>90 DIAS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736710">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ENTREGA</a:t>
                      </a:r>
                      <a:r>
                        <a:rPr lang="es-EC" sz="1800" baseline="0" dirty="0">
                          <a:effectLst/>
                          <a:latin typeface="Century Gothic" panose="020B0502020202020204" pitchFamily="34" charset="0"/>
                          <a:ea typeface="Cambria" panose="02040503050406030204" pitchFamily="18" charset="0"/>
                        </a:rPr>
                        <a:t> DEL BIEN/SERVICIO/OBRA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18 DE SEPTIEMBRE DE 2024</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80969">
                <a:tc>
                  <a:txBody>
                    <a:bodyPr/>
                    <a:lstStyle/>
                    <a:p>
                      <a:pPr>
                        <a:lnSpc>
                          <a:spcPct val="115000"/>
                        </a:lnSpc>
                        <a:spcAft>
                          <a:spcPts val="1000"/>
                        </a:spcAft>
                      </a:pPr>
                      <a:r>
                        <a:rPr lang="es-ES" sz="18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8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8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737759">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ADMINISTRADOR DEL CONTRATO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800" dirty="0">
                          <a:solidFill>
                            <a:schemeClr val="tx1"/>
                          </a:solidFill>
                          <a:effectLst/>
                          <a:latin typeface="Century Gothic" panose="020B0502020202020204" pitchFamily="34" charset="0"/>
                          <a:ea typeface="Cambria" panose="02040503050406030204" pitchFamily="18" charset="0"/>
                          <a:cs typeface="+mn-cs"/>
                        </a:rPr>
                        <a:t>ING. ESPINOZA ALAJO RAMIRO STEVEN</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51637">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MONTO TOTAL EJECUTADO.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a:t>
                      </a:r>
                      <a:r>
                        <a:rPr lang="es-EC" sz="1800" baseline="0" dirty="0">
                          <a:effectLst/>
                          <a:latin typeface="Century Gothic" panose="020B0502020202020204" pitchFamily="34" charset="0"/>
                          <a:ea typeface="Cambria" panose="02040503050406030204" pitchFamily="18" charset="0"/>
                        </a:rPr>
                        <a:t>13,763.94 (INCLUYE IVA)</a:t>
                      </a: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A609E41F-0D16-DC35-5881-F025EAAF1D3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4944" y="1787793"/>
            <a:ext cx="3796146" cy="303018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36968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2A57B16F-A65D-45A0-8CB9-EA151F937583}"/>
              </a:ext>
            </a:extLst>
          </p:cNvPr>
          <p:cNvSpPr txBox="1">
            <a:spLocks/>
          </p:cNvSpPr>
          <p:nvPr/>
        </p:nvSpPr>
        <p:spPr>
          <a:xfrm>
            <a:off x="1726614" y="332509"/>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8" name="Imagen 7">
            <a:extLst>
              <a:ext uri="{FF2B5EF4-FFF2-40B4-BE49-F238E27FC236}">
                <a16:creationId xmlns="" xmlns:a16="http://schemas.microsoft.com/office/drawing/2014/main" id="{7396F7FF-2D15-A1C2-5A36-F509E3DCD7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403" b="12965"/>
          <a:stretch/>
        </p:blipFill>
        <p:spPr bwMode="auto">
          <a:xfrm>
            <a:off x="8840839" y="1086720"/>
            <a:ext cx="2898579" cy="2751165"/>
          </a:xfrm>
          <a:prstGeom prst="rect">
            <a:avLst/>
          </a:prstGeom>
          <a:ln>
            <a:noFill/>
          </a:ln>
          <a:effectLst>
            <a:softEdge rad="112500"/>
          </a:effectLst>
          <a:extLst>
            <a:ext uri="{53640926-AAD7-44D8-BBD7-CCE9431645EC}">
              <a14:shadowObscured xmlns:a14="http://schemas.microsoft.com/office/drawing/2010/main"/>
            </a:ext>
          </a:extLst>
        </p:spPr>
      </p:pic>
      <p:pic>
        <p:nvPicPr>
          <p:cNvPr id="9" name="Imagen 8">
            <a:extLst>
              <a:ext uri="{FF2B5EF4-FFF2-40B4-BE49-F238E27FC236}">
                <a16:creationId xmlns="" xmlns:a16="http://schemas.microsoft.com/office/drawing/2014/main" id="{8A6EF33A-46AA-3823-3ABD-B48EDB970F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1533" y="3902665"/>
            <a:ext cx="2216018" cy="2872339"/>
          </a:xfrm>
          <a:prstGeom prst="rect">
            <a:avLst/>
          </a:prstGeom>
          <a:ln>
            <a:noFill/>
          </a:ln>
          <a:effectLst>
            <a:softEdge rad="112500"/>
          </a:effectLst>
        </p:spPr>
      </p:pic>
      <p:pic>
        <p:nvPicPr>
          <p:cNvPr id="10" name="Imagen 9">
            <a:extLst>
              <a:ext uri="{FF2B5EF4-FFF2-40B4-BE49-F238E27FC236}">
                <a16:creationId xmlns="" xmlns:a16="http://schemas.microsoft.com/office/drawing/2014/main" id="{8A25286D-E7FB-7C16-8996-01A6171BBA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7" t="18312" r="817" b="1510"/>
          <a:stretch/>
        </p:blipFill>
        <p:spPr bwMode="auto">
          <a:xfrm>
            <a:off x="1070139" y="1086720"/>
            <a:ext cx="3538806" cy="2751165"/>
          </a:xfrm>
          <a:prstGeom prst="rect">
            <a:avLst/>
          </a:prstGeom>
          <a:ln>
            <a:noFill/>
          </a:ln>
          <a:effectLst>
            <a:softEdge rad="112500"/>
          </a:effectLst>
          <a:extLst>
            <a:ext uri="{53640926-AAD7-44D8-BBD7-CCE9431645EC}">
              <a14:shadowObscured xmlns:a14="http://schemas.microsoft.com/office/drawing/2010/main"/>
            </a:ext>
          </a:extLst>
        </p:spPr>
      </p:pic>
      <p:pic>
        <p:nvPicPr>
          <p:cNvPr id="11" name="Imagen 10">
            <a:extLst>
              <a:ext uri="{FF2B5EF4-FFF2-40B4-BE49-F238E27FC236}">
                <a16:creationId xmlns="" xmlns:a16="http://schemas.microsoft.com/office/drawing/2014/main" id="{449962CC-62B9-AA7A-51DF-53D8E678010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368"/>
          <a:stretch/>
        </p:blipFill>
        <p:spPr bwMode="auto">
          <a:xfrm>
            <a:off x="4761914" y="1086720"/>
            <a:ext cx="3723153" cy="2751166"/>
          </a:xfrm>
          <a:prstGeom prst="rect">
            <a:avLst/>
          </a:prstGeom>
          <a:ln>
            <a:noFill/>
          </a:ln>
          <a:effectLst>
            <a:softEdge rad="112500"/>
          </a:effectLst>
          <a:extLst>
            <a:ext uri="{53640926-AAD7-44D8-BBD7-CCE9431645EC}">
              <a14:shadowObscured xmlns:a14="http://schemas.microsoft.com/office/drawing/2010/main"/>
            </a:ext>
          </a:extLst>
        </p:spPr>
      </p:pic>
      <p:pic>
        <p:nvPicPr>
          <p:cNvPr id="15" name="Imagen 14">
            <a:extLst>
              <a:ext uri="{FF2B5EF4-FFF2-40B4-BE49-F238E27FC236}">
                <a16:creationId xmlns="" xmlns:a16="http://schemas.microsoft.com/office/drawing/2014/main" id="{72BB1F19-2016-5F30-7CAB-ABF763BD98C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877"/>
          <a:stretch/>
        </p:blipFill>
        <p:spPr bwMode="auto">
          <a:xfrm>
            <a:off x="8840839" y="3964132"/>
            <a:ext cx="3037975" cy="2749406"/>
          </a:xfrm>
          <a:prstGeom prst="rect">
            <a:avLst/>
          </a:prstGeom>
          <a:ln>
            <a:noFill/>
          </a:ln>
          <a:effectLst>
            <a:softEdge rad="112500"/>
          </a:effectLst>
          <a:extLst>
            <a:ext uri="{53640926-AAD7-44D8-BBD7-CCE9431645EC}">
              <a14:shadowObscured xmlns:a14="http://schemas.microsoft.com/office/drawing/2010/main"/>
            </a:ext>
          </a:extLst>
        </p:spPr>
      </p:pic>
      <p:pic>
        <p:nvPicPr>
          <p:cNvPr id="12" name="Imagen 11" descr="C:\Users\DELL_PC06_GADPRA\AppData\Local\Packages\5319275A.WhatsAppDesktop_cv1g1gvanyjgm\TempState\3704D4263D1F0A0B2BCA7BF7B4D64A58\Imagen de WhatsApp 2025-06-18 a las 08.47.39_96c40b30.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61914" y="4177101"/>
            <a:ext cx="3840916" cy="2536437"/>
          </a:xfrm>
          <a:prstGeom prst="rect">
            <a:avLst/>
          </a:prstGeom>
          <a:ln>
            <a:noFill/>
          </a:ln>
          <a:effectLst>
            <a:softEdge rad="112500"/>
          </a:effectLst>
        </p:spPr>
      </p:pic>
    </p:spTree>
    <p:extLst>
      <p:ext uri="{BB962C8B-B14F-4D97-AF65-F5344CB8AC3E}">
        <p14:creationId xmlns:p14="http://schemas.microsoft.com/office/powerpoint/2010/main" val="3680657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666240" y="245741"/>
            <a:ext cx="9546705" cy="891397"/>
          </a:xfrm>
        </p:spPr>
        <p:txBody>
          <a:bodyPr>
            <a:noAutofit/>
          </a:bodyPr>
          <a:lstStyle/>
          <a:p>
            <a:pPr algn="just"/>
            <a:r>
              <a:rPr lang="es-EC" sz="1900" b="1" u="sng" dirty="0">
                <a:solidFill>
                  <a:srgbClr val="00B050"/>
                </a:solidFill>
                <a:effectLst/>
                <a:ea typeface="Calibri" panose="020F0502020204030204" pitchFamily="34" charset="0"/>
                <a:cs typeface="Times New Roman" panose="02020603050405020304" pitchFamily="18" charset="0"/>
              </a:rPr>
              <a:t>NOMBRE </a:t>
            </a:r>
            <a:r>
              <a:rPr lang="es-EC" sz="1900" b="1" u="sng" dirty="0">
                <a:solidFill>
                  <a:srgbClr val="00B050"/>
                </a:solidFill>
                <a:ea typeface="Calibri" panose="020F0502020204030204" pitchFamily="34" charset="0"/>
                <a:cs typeface="Times New Roman" panose="02020603050405020304" pitchFamily="18" charset="0"/>
              </a:rPr>
              <a:t>DEL PROYECTO: </a:t>
            </a:r>
            <a:r>
              <a:rPr lang="es-EC" sz="1900" dirty="0">
                <a:solidFill>
                  <a:schemeClr val="tx1"/>
                </a:solidFill>
                <a:ea typeface="Calibri" panose="020F0502020204030204" pitchFamily="34" charset="0"/>
                <a:cs typeface="Times New Roman" panose="02020603050405020304" pitchFamily="18" charset="0"/>
              </a:rPr>
              <a:t>“</a:t>
            </a:r>
            <a:r>
              <a:rPr lang="es-EC" sz="1900" b="1" dirty="0">
                <a:solidFill>
                  <a:schemeClr val="tx1"/>
                </a:solidFill>
                <a:effectLst/>
                <a:ea typeface="Calibri" panose="020F0502020204030204" pitchFamily="34" charset="0"/>
                <a:cs typeface="Times New Roman" panose="02020603050405020304" pitchFamily="18" charset="0"/>
              </a:rPr>
              <a:t>FORTALECIMIENTO, PROMOCIÓN Y FOMENTO TURÍSTICO, PRODUCTIVO, DE LAS MANIFESTACIONES CULTURALES A TRAVÉS DE LA EXHIBICIÓN DE LA GASTRONOMÍA TÍPICA Y EXPOSICIÓN DEL ARTE CULTURAL A FIN DE GARANTIZAR LA REACTIVACIÓN ECONÓMICA Y EL DESARROLLO LOCAL EN LA PARROQUIA AHUANO AÑO 2024”.</a:t>
            </a:r>
            <a:r>
              <a:rPr lang="es-EC" sz="1900" dirty="0">
                <a:solidFill>
                  <a:schemeClr val="tx1"/>
                </a:solidFill>
                <a:effectLst/>
                <a:ea typeface="Calibri" panose="020F0502020204030204" pitchFamily="34" charset="0"/>
                <a:cs typeface="Times New Roman" panose="02020603050405020304" pitchFamily="18" charset="0"/>
              </a:rPr>
              <a:t/>
            </a:r>
            <a:br>
              <a:rPr lang="es-EC" sz="1900" dirty="0">
                <a:solidFill>
                  <a:schemeClr val="tx1"/>
                </a:solidFill>
                <a:effectLst/>
                <a:ea typeface="Calibri" panose="020F0502020204030204" pitchFamily="34" charset="0"/>
                <a:cs typeface="Times New Roman" panose="02020603050405020304" pitchFamily="18" charset="0"/>
              </a:rPr>
            </a:br>
            <a:r>
              <a:rPr lang="es-EC" sz="1900" b="1" dirty="0">
                <a:solidFill>
                  <a:schemeClr val="tx1"/>
                </a:solidFill>
                <a:ea typeface="Calibri" panose="020F0502020204030204" pitchFamily="34" charset="0"/>
                <a:cs typeface="Times New Roman" panose="02020603050405020304" pitchFamily="18" charset="0"/>
              </a:rPr>
              <a:t>  </a:t>
            </a:r>
            <a:r>
              <a:rPr lang="es-EC" sz="1900" dirty="0">
                <a:effectLst/>
                <a:ea typeface="Calibri" panose="020F0502020204030204" pitchFamily="34" charset="0"/>
                <a:cs typeface="Times New Roman" panose="02020603050405020304" pitchFamily="18" charset="0"/>
              </a:rPr>
              <a:t/>
            </a:r>
            <a:br>
              <a:rPr lang="es-EC" sz="1900" dirty="0">
                <a:effectLst/>
                <a:ea typeface="Calibri" panose="020F0502020204030204" pitchFamily="34" charset="0"/>
                <a:cs typeface="Times New Roman" panose="02020603050405020304" pitchFamily="18" charset="0"/>
              </a:rPr>
            </a:br>
            <a:endParaRPr lang="es-EC" sz="1900" b="1" dirty="0">
              <a:solidFill>
                <a:schemeClr val="tx1"/>
              </a:solidFill>
              <a:ea typeface="Calibri" panose="020F0502020204030204" pitchFamily="34" charset="0"/>
              <a:cs typeface="Times New Roman" panose="02020603050405020304" pitchFamily="18" charset="0"/>
            </a:endParaRPr>
          </a:p>
        </p:txBody>
      </p:sp>
      <p:graphicFrame>
        <p:nvGraphicFramePr>
          <p:cNvPr id="5" name="Marcador de contenido 5">
            <a:extLst>
              <a:ext uri="{FF2B5EF4-FFF2-40B4-BE49-F238E27FC236}">
                <a16:creationId xmlns="" xmlns:a16="http://schemas.microsoft.com/office/drawing/2014/main" id="{99CBA0E3-48A8-9D36-92B1-7A93E5CDF9DE}"/>
              </a:ext>
            </a:extLst>
          </p:cNvPr>
          <p:cNvGraphicFramePr>
            <a:graphicFrameLocks noGrp="1"/>
          </p:cNvGraphicFramePr>
          <p:nvPr>
            <p:ph idx="1"/>
            <p:extLst>
              <p:ext uri="{D42A27DB-BD31-4B8C-83A1-F6EECF244321}">
                <p14:modId xmlns:p14="http://schemas.microsoft.com/office/powerpoint/2010/main" val="4182279969"/>
              </p:ext>
            </p:extLst>
          </p:nvPr>
        </p:nvGraphicFramePr>
        <p:xfrm>
          <a:off x="928429" y="1889813"/>
          <a:ext cx="7458189" cy="4504981"/>
        </p:xfrm>
        <a:graphic>
          <a:graphicData uri="http://schemas.openxmlformats.org/drawingml/2006/table">
            <a:tbl>
              <a:tblPr firstRow="1" firstCol="1" bandRow="1">
                <a:tableStyleId>{5C22544A-7EE6-4342-B048-85BDC9FD1C3A}</a:tableStyleId>
              </a:tblPr>
              <a:tblGrid>
                <a:gridCol w="3785417">
                  <a:extLst>
                    <a:ext uri="{9D8B030D-6E8A-4147-A177-3AD203B41FA5}">
                      <a16:colId xmlns="" xmlns:a16="http://schemas.microsoft.com/office/drawing/2014/main" val="20000"/>
                    </a:ext>
                  </a:extLst>
                </a:gridCol>
                <a:gridCol w="3672772">
                  <a:extLst>
                    <a:ext uri="{9D8B030D-6E8A-4147-A177-3AD203B41FA5}">
                      <a16:colId xmlns="" xmlns:a16="http://schemas.microsoft.com/office/drawing/2014/main" val="20001"/>
                    </a:ext>
                  </a:extLst>
                </a:gridCol>
              </a:tblGrid>
              <a:tr h="31484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TIPO DE CONTRATACION</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l">
                        <a:lnSpc>
                          <a:spcPct val="150000"/>
                        </a:lnSpc>
                        <a:spcAft>
                          <a:spcPts val="1000"/>
                        </a:spcAft>
                      </a:pPr>
                      <a:r>
                        <a:rPr lang="es-ES" sz="185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SUBASTA</a:t>
                      </a:r>
                      <a:r>
                        <a:rPr lang="es-ES" sz="1850" spc="5"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INVERSA ELECTRONICA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14845">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SIE-GADPR-AHUANO-2024-006</a:t>
                      </a:r>
                    </a:p>
                  </a:txBody>
                  <a:tcPr marL="68580" marR="68580" marT="0" marB="0"/>
                </a:tc>
                <a:extLst>
                  <a:ext uri="{0D108BD9-81ED-4DB2-BD59-A6C34878D82A}">
                    <a16:rowId xmlns="" xmlns:a16="http://schemas.microsoft.com/office/drawing/2014/main" val="10001"/>
                  </a:ext>
                </a:extLst>
              </a:tr>
              <a:tr h="31484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INICIAL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$ 42,750.00</a:t>
                      </a:r>
                    </a:p>
                  </a:txBody>
                  <a:tcPr marL="68580" marR="68580" marT="0" marB="0"/>
                </a:tc>
                <a:extLst>
                  <a:ext uri="{0D108BD9-81ED-4DB2-BD59-A6C34878D82A}">
                    <a16:rowId xmlns="" xmlns:a16="http://schemas.microsoft.com/office/drawing/2014/main" val="10002"/>
                  </a:ext>
                </a:extLst>
              </a:tr>
              <a:tr h="548579">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FECHA DE</a:t>
                      </a:r>
                      <a:r>
                        <a:rPr lang="es-EC" sz="1850" baseline="0" dirty="0">
                          <a:effectLst/>
                          <a:latin typeface="Century Gothic" panose="020B0502020202020204" pitchFamily="34" charset="0"/>
                          <a:ea typeface="Cambria" panose="02040503050406030204" pitchFamily="18" charset="0"/>
                        </a:rPr>
                        <a:t> LA ORDEN DE COMPRA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spc="5" baseline="0" dirty="0">
                          <a:solidFill>
                            <a:schemeClr val="tx1"/>
                          </a:solidFill>
                          <a:effectLst/>
                          <a:latin typeface="Century Gothic" panose="020B0502020202020204" pitchFamily="34" charset="0"/>
                          <a:ea typeface="Cambria" panose="02040503050406030204" pitchFamily="18" charset="0"/>
                        </a:rPr>
                        <a:t>26 DE  ABRIL DE 2024</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51975">
                <a:tc>
                  <a:txBody>
                    <a:bodyPr/>
                    <a:lstStyle/>
                    <a:p>
                      <a:pPr>
                        <a:lnSpc>
                          <a:spcPct val="115000"/>
                        </a:lnSpc>
                        <a:spcAft>
                          <a:spcPts val="1000"/>
                        </a:spcAft>
                      </a:pPr>
                      <a:r>
                        <a:rPr lang="es-EC" sz="1850">
                          <a:effectLst/>
                          <a:latin typeface="Century Gothic" panose="020B0502020202020204" pitchFamily="34" charset="0"/>
                          <a:ea typeface="Cambria" panose="02040503050406030204" pitchFamily="18" charset="0"/>
                        </a:rPr>
                        <a:t>PLAZO DE EJECUCIÓN </a:t>
                      </a:r>
                      <a:endParaRPr lang="es-EC" sz="185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50" baseline="0" dirty="0">
                          <a:effectLst/>
                          <a:latin typeface="Century Gothic" panose="020B0502020202020204" pitchFamily="34" charset="0"/>
                          <a:ea typeface="Cambria" panose="02040503050406030204" pitchFamily="18" charset="0"/>
                          <a:cs typeface="+mn-cs"/>
                        </a:rPr>
                        <a:t>10 DIAS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27402">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ENTREGA</a:t>
                      </a:r>
                      <a:r>
                        <a:rPr lang="es-EC" sz="1850" baseline="0" dirty="0">
                          <a:effectLst/>
                          <a:latin typeface="Century Gothic" panose="020B0502020202020204" pitchFamily="34" charset="0"/>
                          <a:ea typeface="Cambria" panose="02040503050406030204" pitchFamily="18" charset="0"/>
                        </a:rPr>
                        <a:t> DEL BIEN/SERVICIO/OBRA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09 DE MAYO</a:t>
                      </a: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DE 2024</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27402">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519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ADMINISTRADOR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850" dirty="0">
                          <a:solidFill>
                            <a:schemeClr val="tx1"/>
                          </a:solidFill>
                          <a:effectLst/>
                          <a:latin typeface="Century Gothic" panose="020B0502020202020204" pitchFamily="34" charset="0"/>
                          <a:ea typeface="Cambria" panose="02040503050406030204" pitchFamily="18" charset="0"/>
                          <a:cs typeface="+mn-cs"/>
                        </a:rPr>
                        <a:t>LIC.</a:t>
                      </a:r>
                      <a:r>
                        <a:rPr lang="it-IT" sz="1850" baseline="0" dirty="0">
                          <a:solidFill>
                            <a:schemeClr val="tx1"/>
                          </a:solidFill>
                          <a:effectLst/>
                          <a:latin typeface="Century Gothic" panose="020B0502020202020204" pitchFamily="34" charset="0"/>
                          <a:ea typeface="Cambria" panose="02040503050406030204" pitchFamily="18" charset="0"/>
                          <a:cs typeface="+mn-cs"/>
                        </a:rPr>
                        <a:t> MICAELA MARIUXI CANELOS TAPUY</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519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TOTAL EJECUTADO.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a:t>
                      </a:r>
                      <a:r>
                        <a:rPr lang="es-EC" sz="1850" baseline="0" dirty="0">
                          <a:effectLst/>
                          <a:latin typeface="Century Gothic" panose="020B0502020202020204" pitchFamily="34" charset="0"/>
                          <a:ea typeface="Cambria" panose="02040503050406030204" pitchFamily="18" charset="0"/>
                        </a:rPr>
                        <a:t> 42,750.00 (INCLUYE IVA)</a:t>
                      </a: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AA6B631E-3DB0-1416-3CB8-7E87FD1B99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9571" y="2296737"/>
            <a:ext cx="3495867" cy="3355918"/>
          </a:xfrm>
          <a:prstGeom prst="rect">
            <a:avLst/>
          </a:prstGeom>
          <a:ln>
            <a:noFill/>
          </a:ln>
          <a:effectLst>
            <a:softEdge rad="112500"/>
          </a:effectLst>
        </p:spPr>
      </p:pic>
    </p:spTree>
    <p:extLst>
      <p:ext uri="{BB962C8B-B14F-4D97-AF65-F5344CB8AC3E}">
        <p14:creationId xmlns:p14="http://schemas.microsoft.com/office/powerpoint/2010/main" val="30927716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2A57B16F-A65D-45A0-8CB9-EA151F937583}"/>
              </a:ext>
            </a:extLst>
          </p:cNvPr>
          <p:cNvSpPr txBox="1">
            <a:spLocks/>
          </p:cNvSpPr>
          <p:nvPr/>
        </p:nvSpPr>
        <p:spPr>
          <a:xfrm>
            <a:off x="1143000" y="609600"/>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5" name="Imagen 4">
            <a:extLst>
              <a:ext uri="{FF2B5EF4-FFF2-40B4-BE49-F238E27FC236}">
                <a16:creationId xmlns="" xmlns:a16="http://schemas.microsoft.com/office/drawing/2014/main" id="{457DBBA7-5328-A814-32C2-95010596A2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293" y="1246721"/>
            <a:ext cx="5184001" cy="3117448"/>
          </a:xfrm>
          <a:prstGeom prst="rect">
            <a:avLst/>
          </a:prstGeom>
          <a:ln>
            <a:noFill/>
          </a:ln>
          <a:effectLst>
            <a:softEdge rad="112500"/>
          </a:effectLst>
        </p:spPr>
      </p:pic>
      <p:pic>
        <p:nvPicPr>
          <p:cNvPr id="7" name="Imagen 6">
            <a:extLst>
              <a:ext uri="{FF2B5EF4-FFF2-40B4-BE49-F238E27FC236}">
                <a16:creationId xmlns="" xmlns:a16="http://schemas.microsoft.com/office/drawing/2014/main" id="{832323DF-793B-B374-5AA6-0606D1F7C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449556"/>
            <a:ext cx="2735579" cy="2577319"/>
          </a:xfrm>
          <a:prstGeom prst="rect">
            <a:avLst/>
          </a:prstGeom>
          <a:ln>
            <a:noFill/>
          </a:ln>
          <a:effectLst>
            <a:softEdge rad="112500"/>
          </a:effectLst>
        </p:spPr>
      </p:pic>
      <p:pic>
        <p:nvPicPr>
          <p:cNvPr id="12" name="Imagen 11">
            <a:extLst>
              <a:ext uri="{FF2B5EF4-FFF2-40B4-BE49-F238E27FC236}">
                <a16:creationId xmlns="" xmlns:a16="http://schemas.microsoft.com/office/drawing/2014/main" id="{82227117-33F9-60FB-3995-924BC388F5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4098" y="1379218"/>
            <a:ext cx="2930525" cy="2577319"/>
          </a:xfrm>
          <a:prstGeom prst="rect">
            <a:avLst/>
          </a:prstGeom>
          <a:ln>
            <a:noFill/>
          </a:ln>
          <a:effectLst>
            <a:softEdge rad="112500"/>
          </a:effectLst>
        </p:spPr>
      </p:pic>
      <p:pic>
        <p:nvPicPr>
          <p:cNvPr id="13" name="Imagen 12">
            <a:extLst>
              <a:ext uri="{FF2B5EF4-FFF2-40B4-BE49-F238E27FC236}">
                <a16:creationId xmlns="" xmlns:a16="http://schemas.microsoft.com/office/drawing/2014/main" id="{15B59113-1215-B9EC-895D-CAAB0EB82C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654" y="4230256"/>
            <a:ext cx="2865120" cy="2293636"/>
          </a:xfrm>
          <a:prstGeom prst="rect">
            <a:avLst/>
          </a:prstGeom>
          <a:ln>
            <a:noFill/>
          </a:ln>
          <a:effectLst>
            <a:softEdge rad="112500"/>
          </a:effectLst>
        </p:spPr>
      </p:pic>
      <p:pic>
        <p:nvPicPr>
          <p:cNvPr id="14" name="Imagen 13">
            <a:extLst>
              <a:ext uri="{FF2B5EF4-FFF2-40B4-BE49-F238E27FC236}">
                <a16:creationId xmlns="" xmlns:a16="http://schemas.microsoft.com/office/drawing/2014/main" id="{97F49972-5460-8FE6-420B-58C1EE865D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3774" y="4340861"/>
            <a:ext cx="2719705" cy="2232660"/>
          </a:xfrm>
          <a:prstGeom prst="rect">
            <a:avLst/>
          </a:prstGeom>
          <a:ln>
            <a:noFill/>
          </a:ln>
          <a:effectLst>
            <a:softEdge rad="112500"/>
          </a:effectLst>
        </p:spPr>
      </p:pic>
      <p:pic>
        <p:nvPicPr>
          <p:cNvPr id="16" name="Imagen 15">
            <a:extLst>
              <a:ext uri="{FF2B5EF4-FFF2-40B4-BE49-F238E27FC236}">
                <a16:creationId xmlns="" xmlns:a16="http://schemas.microsoft.com/office/drawing/2014/main" id="{F284A501-1D75-66C6-B909-AA87F02D81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5999" y="4413461"/>
            <a:ext cx="2719705" cy="2110431"/>
          </a:xfrm>
          <a:prstGeom prst="rect">
            <a:avLst/>
          </a:prstGeom>
          <a:ln>
            <a:noFill/>
          </a:ln>
          <a:effectLst>
            <a:softEdge rad="112500"/>
          </a:effectLst>
        </p:spPr>
      </p:pic>
      <p:pic>
        <p:nvPicPr>
          <p:cNvPr id="17" name="Imagen 16">
            <a:extLst>
              <a:ext uri="{FF2B5EF4-FFF2-40B4-BE49-F238E27FC236}">
                <a16:creationId xmlns="" xmlns:a16="http://schemas.microsoft.com/office/drawing/2014/main" id="{02EE0E8B-9EC7-5968-8DFB-9213571186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58224" y="4484077"/>
            <a:ext cx="2930525" cy="2039815"/>
          </a:xfrm>
          <a:prstGeom prst="rect">
            <a:avLst/>
          </a:prstGeom>
          <a:ln>
            <a:noFill/>
          </a:ln>
          <a:effectLst>
            <a:softEdge rad="112500"/>
          </a:effectLst>
        </p:spPr>
      </p:pic>
    </p:spTree>
    <p:extLst>
      <p:ext uri="{BB962C8B-B14F-4D97-AF65-F5344CB8AC3E}">
        <p14:creationId xmlns:p14="http://schemas.microsoft.com/office/powerpoint/2010/main" val="14014444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 xmlns:a16="http://schemas.microsoft.com/office/drawing/2014/main" id="{87183EF1-90F3-49FC-85F2-B05BF418102F}"/>
              </a:ext>
            </a:extLst>
          </p:cNvPr>
          <p:cNvSpPr/>
          <p:nvPr/>
        </p:nvSpPr>
        <p:spPr>
          <a:xfrm>
            <a:off x="4571999" y="343746"/>
            <a:ext cx="2878668" cy="2661921"/>
          </a:xfrm>
          <a:prstGeom prst="ellipse">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ln>
                <a:solidFill>
                  <a:schemeClr val="accent1">
                    <a:lumMod val="60000"/>
                    <a:lumOff val="40000"/>
                  </a:schemeClr>
                </a:solidFill>
              </a:ln>
              <a:solidFill>
                <a:schemeClr val="accent1">
                  <a:lumMod val="60000"/>
                  <a:lumOff val="40000"/>
                </a:schemeClr>
              </a:solidFill>
            </a:endParaRPr>
          </a:p>
        </p:txBody>
      </p:sp>
      <p:sp>
        <p:nvSpPr>
          <p:cNvPr id="3" name="Marcador de contenido 2"/>
          <p:cNvSpPr>
            <a:spLocks noGrp="1"/>
          </p:cNvSpPr>
          <p:nvPr>
            <p:ph idx="1"/>
          </p:nvPr>
        </p:nvSpPr>
        <p:spPr>
          <a:xfrm>
            <a:off x="1577109" y="3099262"/>
            <a:ext cx="9872871" cy="2941320"/>
          </a:xfrm>
        </p:spPr>
        <p:txBody>
          <a:bodyPr>
            <a:normAutofit/>
          </a:bodyPr>
          <a:lstStyle/>
          <a:p>
            <a:pPr marL="0" indent="0" algn="ctr">
              <a:buNone/>
            </a:pPr>
            <a:r>
              <a:rPr lang="es-EC" sz="5400" b="1" dirty="0" smtClean="0">
                <a:ln w="19050">
                  <a:solidFill>
                    <a:schemeClr val="tx1"/>
                  </a:solidFill>
                </a:ln>
                <a:solidFill>
                  <a:schemeClr val="tx1"/>
                </a:solidFill>
                <a:latin typeface="Bahnschrift SemiBold SemiConden" panose="020B0502040204020203" pitchFamily="34" charset="0"/>
              </a:rPr>
              <a:t>ÁREA PRODUCCIÓN, RIESGO Y MEDIO AMBIENTE DEL GAD PARROQUIAL RURAL DE AHUANO</a:t>
            </a:r>
            <a:endParaRPr lang="es-EC" sz="5400" b="1" dirty="0">
              <a:ln w="19050">
                <a:solidFill>
                  <a:schemeClr val="tx1"/>
                </a:solidFill>
              </a:ln>
              <a:solidFill>
                <a:schemeClr val="tx1"/>
              </a:solidFill>
              <a:latin typeface="Bahnschrift SemiBold SemiConden" panose="020B0502040204020203" pitchFamily="34" charset="0"/>
            </a:endParaRPr>
          </a:p>
        </p:txBody>
      </p:sp>
      <p:pic>
        <p:nvPicPr>
          <p:cNvPr id="4" name="Imagen 3">
            <a:extLst>
              <a:ext uri="{FF2B5EF4-FFF2-40B4-BE49-F238E27FC236}">
                <a16:creationId xmlns="" xmlns:a16="http://schemas.microsoft.com/office/drawing/2014/main" id="{CA16665A-7E0B-4DE8-9F54-83082B744E72}"/>
              </a:ext>
            </a:extLst>
          </p:cNvPr>
          <p:cNvPicPr>
            <a:picLocks noChangeAspect="1"/>
          </p:cNvPicPr>
          <p:nvPr/>
        </p:nvPicPr>
        <p:blipFill rotWithShape="1">
          <a:blip r:embed="rId2">
            <a:extLst>
              <a:ext uri="{28A0092B-C50C-407E-A947-70E740481C1C}">
                <a14:useLocalDpi xmlns:a14="http://schemas.microsoft.com/office/drawing/2010/main" val="0"/>
              </a:ext>
            </a:extLst>
          </a:blip>
          <a:srcRect l="-10244" r="-13801" b="-6517"/>
          <a:stretch/>
        </p:blipFill>
        <p:spPr>
          <a:xfrm>
            <a:off x="4789447" y="621454"/>
            <a:ext cx="2444507" cy="2286001"/>
          </a:xfrm>
          <a:prstGeom prst="ellipse">
            <a:avLst/>
          </a:prstGeom>
        </p:spPr>
      </p:pic>
    </p:spTree>
    <p:extLst>
      <p:ext uri="{BB962C8B-B14F-4D97-AF65-F5344CB8AC3E}">
        <p14:creationId xmlns:p14="http://schemas.microsoft.com/office/powerpoint/2010/main" val="38293710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676133" y="254655"/>
            <a:ext cx="9897031" cy="1280890"/>
          </a:xfrm>
        </p:spPr>
        <p:txBody>
          <a:bodyPr>
            <a:noAutofit/>
          </a:bodyPr>
          <a:lstStyle/>
          <a:p>
            <a:pPr algn="just"/>
            <a:r>
              <a:rPr lang="es-EC" sz="2000" b="1" u="sng" dirty="0">
                <a:solidFill>
                  <a:srgbClr val="00B050"/>
                </a:solidFill>
                <a:effectLst/>
                <a:ea typeface="Calibri" panose="020F0502020204030204" pitchFamily="34" charset="0"/>
                <a:cs typeface="Times New Roman" panose="02020603050405020304" pitchFamily="18" charset="0"/>
              </a:rPr>
              <a:t>NOMBRE </a:t>
            </a:r>
            <a:r>
              <a:rPr lang="es-EC" sz="2000" b="1" u="sng" dirty="0">
                <a:solidFill>
                  <a:srgbClr val="00B050"/>
                </a:solidFill>
                <a:ea typeface="Calibri" panose="020F0502020204030204" pitchFamily="34" charset="0"/>
                <a:cs typeface="Times New Roman" panose="02020603050405020304" pitchFamily="18" charset="0"/>
              </a:rPr>
              <a:t>DEL PROYECTO: </a:t>
            </a:r>
            <a:r>
              <a:rPr lang="es-EC" sz="2000" b="1" dirty="0">
                <a:solidFill>
                  <a:schemeClr val="tx1"/>
                </a:solidFill>
                <a:ea typeface="Calibri" panose="020F0502020204030204" pitchFamily="34" charset="0"/>
                <a:cs typeface="Times New Roman" panose="02020603050405020304" pitchFamily="18" charset="0"/>
              </a:rPr>
              <a:t>“</a:t>
            </a:r>
            <a:r>
              <a:rPr lang="es-EC" sz="2000" b="1" dirty="0">
                <a:solidFill>
                  <a:srgbClr val="000000"/>
                </a:solidFill>
                <a:effectLst/>
                <a:ea typeface="Calibri" panose="020F0502020204030204" pitchFamily="34" charset="0"/>
              </a:rPr>
              <a:t>FORTALECIMIENTO AL SECTOR PRODUCTIVO, MEDIANTE LA ADQUISICIÓN Y ENTREGA DE PLANTAS DE CACAO DERAMILLA VARIEDAD CCN51 EN LA PARROQUIA AHUANO, CANTÓN TENA, PROVINCIA DE NAPO”.</a:t>
            </a:r>
            <a:endParaRPr lang="es-EC" sz="20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AA18F2C6-7445-4AEF-D180-B246548239FF}"/>
              </a:ext>
            </a:extLst>
          </p:cNvPr>
          <p:cNvGraphicFramePr>
            <a:graphicFrameLocks noGrp="1"/>
          </p:cNvGraphicFramePr>
          <p:nvPr>
            <p:ph idx="1"/>
            <p:extLst>
              <p:ext uri="{D42A27DB-BD31-4B8C-83A1-F6EECF244321}">
                <p14:modId xmlns:p14="http://schemas.microsoft.com/office/powerpoint/2010/main" val="24329530"/>
              </p:ext>
            </p:extLst>
          </p:nvPr>
        </p:nvGraphicFramePr>
        <p:xfrm>
          <a:off x="1593007" y="1725816"/>
          <a:ext cx="6941393" cy="4939763"/>
        </p:xfrm>
        <a:graphic>
          <a:graphicData uri="http://schemas.openxmlformats.org/drawingml/2006/table">
            <a:tbl>
              <a:tblPr firstRow="1" firstCol="1" bandRow="1">
                <a:tableStyleId>{5C22544A-7EE6-4342-B048-85BDC9FD1C3A}</a:tableStyleId>
              </a:tblPr>
              <a:tblGrid>
                <a:gridCol w="3155002">
                  <a:extLst>
                    <a:ext uri="{9D8B030D-6E8A-4147-A177-3AD203B41FA5}">
                      <a16:colId xmlns="" xmlns:a16="http://schemas.microsoft.com/office/drawing/2014/main" val="20000"/>
                    </a:ext>
                  </a:extLst>
                </a:gridCol>
                <a:gridCol w="3786391">
                  <a:extLst>
                    <a:ext uri="{9D8B030D-6E8A-4147-A177-3AD203B41FA5}">
                      <a16:colId xmlns="" xmlns:a16="http://schemas.microsoft.com/office/drawing/2014/main" val="20001"/>
                    </a:ext>
                  </a:extLst>
                </a:gridCol>
              </a:tblGrid>
              <a:tr h="31484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TIPO DE CONTRATACION</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SUBASTA</a:t>
                      </a:r>
                      <a:r>
                        <a:rPr lang="es-ES" sz="1850" spc="5"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INVERSA ELECTRONICA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14845">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SIE-GADPR-AHUANO-2024-009</a:t>
                      </a:r>
                    </a:p>
                  </a:txBody>
                  <a:tcPr marL="68580" marR="68580" marT="0" marB="0"/>
                </a:tc>
                <a:extLst>
                  <a:ext uri="{0D108BD9-81ED-4DB2-BD59-A6C34878D82A}">
                    <a16:rowId xmlns="" xmlns:a16="http://schemas.microsoft.com/office/drawing/2014/main" val="10001"/>
                  </a:ext>
                </a:extLst>
              </a:tr>
              <a:tr h="31484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INICIAL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$ 75,217.60</a:t>
                      </a:r>
                    </a:p>
                  </a:txBody>
                  <a:tcPr marL="68580" marR="68580" marT="0" marB="0"/>
                </a:tc>
                <a:extLst>
                  <a:ext uri="{0D108BD9-81ED-4DB2-BD59-A6C34878D82A}">
                    <a16:rowId xmlns="" xmlns:a16="http://schemas.microsoft.com/office/drawing/2014/main" val="10002"/>
                  </a:ext>
                </a:extLst>
              </a:tr>
              <a:tr h="548579">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FECHA DE</a:t>
                      </a:r>
                      <a:r>
                        <a:rPr lang="es-EC" sz="1850" baseline="0" dirty="0">
                          <a:effectLst/>
                          <a:latin typeface="Century Gothic" panose="020B0502020202020204" pitchFamily="34" charset="0"/>
                          <a:ea typeface="Cambria" panose="02040503050406030204" pitchFamily="18" charset="0"/>
                        </a:rPr>
                        <a:t> LA ORDEN DE COMPRA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spc="5" baseline="0" dirty="0">
                          <a:solidFill>
                            <a:schemeClr val="tx1"/>
                          </a:solidFill>
                          <a:effectLst/>
                          <a:latin typeface="Century Gothic" panose="020B0502020202020204" pitchFamily="34" charset="0"/>
                          <a:ea typeface="Cambria" panose="02040503050406030204" pitchFamily="18" charset="0"/>
                        </a:rPr>
                        <a:t>04 DE OCTUBRE DE 2024</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51975">
                <a:tc>
                  <a:txBody>
                    <a:bodyPr/>
                    <a:lstStyle/>
                    <a:p>
                      <a:pPr>
                        <a:lnSpc>
                          <a:spcPct val="115000"/>
                        </a:lnSpc>
                        <a:spcAft>
                          <a:spcPts val="1000"/>
                        </a:spcAft>
                      </a:pPr>
                      <a:r>
                        <a:rPr lang="es-EC" sz="1850">
                          <a:effectLst/>
                          <a:latin typeface="Century Gothic" panose="020B0502020202020204" pitchFamily="34" charset="0"/>
                          <a:ea typeface="Cambria" panose="02040503050406030204" pitchFamily="18" charset="0"/>
                        </a:rPr>
                        <a:t>PLAZO DE EJECUCIÓN </a:t>
                      </a:r>
                      <a:endParaRPr lang="es-EC" sz="185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50" baseline="0" dirty="0">
                          <a:effectLst/>
                          <a:latin typeface="Century Gothic" panose="020B0502020202020204" pitchFamily="34" charset="0"/>
                          <a:ea typeface="Cambria" panose="02040503050406030204" pitchFamily="18" charset="0"/>
                          <a:cs typeface="+mn-cs"/>
                        </a:rPr>
                        <a:t>10 DIAS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27402">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ENTREGA</a:t>
                      </a:r>
                      <a:r>
                        <a:rPr lang="es-EC" sz="1850" baseline="0" dirty="0">
                          <a:effectLst/>
                          <a:latin typeface="Century Gothic" panose="020B0502020202020204" pitchFamily="34" charset="0"/>
                          <a:ea typeface="Cambria" panose="02040503050406030204" pitchFamily="18" charset="0"/>
                        </a:rPr>
                        <a:t> DEL BIEN/SERVICIO/OBRA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14 DE OCTUBRE</a:t>
                      </a: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DE 2024</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27402">
                <a:tc>
                  <a:txBody>
                    <a:bodyPr/>
                    <a:lstStyle/>
                    <a:p>
                      <a:pPr>
                        <a:lnSpc>
                          <a:spcPct val="115000"/>
                        </a:lnSpc>
                        <a:spcAft>
                          <a:spcPts val="1000"/>
                        </a:spcAft>
                      </a:pPr>
                      <a:r>
                        <a:rPr lang="es-ES" sz="185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85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85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519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ADMINISTRADOR DEL CONTRATO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850" dirty="0">
                          <a:solidFill>
                            <a:schemeClr val="tx1"/>
                          </a:solidFill>
                          <a:effectLst/>
                          <a:latin typeface="Century Gothic" panose="020B0502020202020204" pitchFamily="34" charset="0"/>
                          <a:ea typeface="Cambria" panose="02040503050406030204" pitchFamily="18" charset="0"/>
                          <a:cs typeface="+mn-cs"/>
                        </a:rPr>
                        <a:t>ING. LUIS ANTONIO VALLE VEGA</a:t>
                      </a:r>
                      <a:endParaRPr lang="es-EC" sz="185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51975">
                <a:tc>
                  <a:txBody>
                    <a:bodyPr/>
                    <a:lstStyle/>
                    <a:p>
                      <a:pPr>
                        <a:lnSpc>
                          <a:spcPct val="115000"/>
                        </a:lnSpc>
                        <a:spcAft>
                          <a:spcPts val="1000"/>
                        </a:spcAft>
                      </a:pPr>
                      <a:r>
                        <a:rPr lang="es-EC" sz="1850" dirty="0">
                          <a:effectLst/>
                          <a:latin typeface="Century Gothic" panose="020B0502020202020204" pitchFamily="34" charset="0"/>
                          <a:ea typeface="Cambria" panose="02040503050406030204" pitchFamily="18" charset="0"/>
                        </a:rPr>
                        <a:t>MONTO TOTAL EJECUTADO. </a:t>
                      </a:r>
                      <a:endParaRPr lang="es-EC" sz="185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50" kern="1200" dirty="0">
                          <a:solidFill>
                            <a:schemeClr val="tx1"/>
                          </a:solidFill>
                          <a:effectLst/>
                          <a:latin typeface="Century Gothic" panose="020B0502020202020204" pitchFamily="34" charset="0"/>
                          <a:ea typeface="Cambria" panose="02040503050406030204" pitchFamily="18" charset="0"/>
                          <a:cs typeface="+mn-cs"/>
                        </a:rPr>
                        <a:t>$ 75,217.60</a:t>
                      </a: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72711E82-8DDF-0693-B3CF-B36682CB427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70570" y="1725815"/>
            <a:ext cx="3310593" cy="3689773"/>
          </a:xfrm>
          <a:prstGeom prst="rect">
            <a:avLst/>
          </a:prstGeom>
          <a:ln>
            <a:noFill/>
          </a:ln>
          <a:effectLst>
            <a:softEdge rad="112500"/>
          </a:effectLst>
        </p:spPr>
      </p:pic>
    </p:spTree>
    <p:extLst>
      <p:ext uri="{BB962C8B-B14F-4D97-AF65-F5344CB8AC3E}">
        <p14:creationId xmlns:p14="http://schemas.microsoft.com/office/powerpoint/2010/main" val="10759963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 xmlns:a16="http://schemas.microsoft.com/office/drawing/2014/main" id="{55AF7117-E8A4-4C44-AFEA-D172CAA33EBB}"/>
              </a:ext>
            </a:extLst>
          </p:cNvPr>
          <p:cNvSpPr txBox="1">
            <a:spLocks/>
          </p:cNvSpPr>
          <p:nvPr/>
        </p:nvSpPr>
        <p:spPr>
          <a:xfrm>
            <a:off x="1683856" y="453022"/>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2" name="Imagen 1">
            <a:extLst>
              <a:ext uri="{FF2B5EF4-FFF2-40B4-BE49-F238E27FC236}">
                <a16:creationId xmlns="" xmlns:a16="http://schemas.microsoft.com/office/drawing/2014/main" id="{FD7C28F3-7D9E-A256-A742-6BCB7650B08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5487" y="1040851"/>
            <a:ext cx="4423369" cy="2899786"/>
          </a:xfrm>
          <a:prstGeom prst="rect">
            <a:avLst/>
          </a:prstGeom>
          <a:ln>
            <a:noFill/>
          </a:ln>
          <a:effectLst>
            <a:softEdge rad="112500"/>
          </a:effectLst>
        </p:spPr>
      </p:pic>
      <p:pic>
        <p:nvPicPr>
          <p:cNvPr id="5" name="Imagen 4">
            <a:extLst>
              <a:ext uri="{FF2B5EF4-FFF2-40B4-BE49-F238E27FC236}">
                <a16:creationId xmlns="" xmlns:a16="http://schemas.microsoft.com/office/drawing/2014/main" id="{CBF98CAC-F036-2B71-D6D9-B6DA402637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8857" y="1049645"/>
            <a:ext cx="2858771" cy="2899786"/>
          </a:xfrm>
          <a:prstGeom prst="rect">
            <a:avLst/>
          </a:prstGeom>
          <a:ln>
            <a:noFill/>
          </a:ln>
          <a:effectLst>
            <a:softEdge rad="112500"/>
          </a:effectLst>
        </p:spPr>
      </p:pic>
      <p:pic>
        <p:nvPicPr>
          <p:cNvPr id="6" name="Imagen 5">
            <a:extLst>
              <a:ext uri="{FF2B5EF4-FFF2-40B4-BE49-F238E27FC236}">
                <a16:creationId xmlns="" xmlns:a16="http://schemas.microsoft.com/office/drawing/2014/main" id="{51C4D0CD-4265-1BC0-1DE4-0BD5F925467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8055" y="1049646"/>
            <a:ext cx="2936635" cy="2899785"/>
          </a:xfrm>
          <a:prstGeom prst="rect">
            <a:avLst/>
          </a:prstGeom>
          <a:ln>
            <a:noFill/>
          </a:ln>
          <a:effectLst>
            <a:softEdge rad="112500"/>
          </a:effectLst>
        </p:spPr>
      </p:pic>
      <p:pic>
        <p:nvPicPr>
          <p:cNvPr id="9" name="Imagen 8">
            <a:extLst>
              <a:ext uri="{FF2B5EF4-FFF2-40B4-BE49-F238E27FC236}">
                <a16:creationId xmlns="" xmlns:a16="http://schemas.microsoft.com/office/drawing/2014/main" id="{AB6621A9-B64E-8681-8904-BD4D709FAAA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05632" y="3998788"/>
            <a:ext cx="3728186" cy="2428240"/>
          </a:xfrm>
          <a:prstGeom prst="rect">
            <a:avLst/>
          </a:prstGeom>
          <a:ln>
            <a:noFill/>
          </a:ln>
          <a:effectLst>
            <a:softEdge rad="112500"/>
          </a:effectLst>
        </p:spPr>
      </p:pic>
      <p:pic>
        <p:nvPicPr>
          <p:cNvPr id="10" name="Imagen 9">
            <a:extLst>
              <a:ext uri="{FF2B5EF4-FFF2-40B4-BE49-F238E27FC236}">
                <a16:creationId xmlns="" xmlns:a16="http://schemas.microsoft.com/office/drawing/2014/main" id="{6D4A4225-965A-7EA0-67ED-DA258B75E53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8856" y="4072440"/>
            <a:ext cx="3124050" cy="2546011"/>
          </a:xfrm>
          <a:prstGeom prst="rect">
            <a:avLst/>
          </a:prstGeom>
          <a:ln>
            <a:noFill/>
          </a:ln>
          <a:effectLst>
            <a:softEdge rad="112500"/>
          </a:effectLst>
        </p:spPr>
      </p:pic>
      <p:pic>
        <p:nvPicPr>
          <p:cNvPr id="11" name="Imagen 10">
            <a:extLst>
              <a:ext uri="{FF2B5EF4-FFF2-40B4-BE49-F238E27FC236}">
                <a16:creationId xmlns="" xmlns:a16="http://schemas.microsoft.com/office/drawing/2014/main" id="{ABB8316F-AC8D-1727-CAC1-06AAF8324BA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18055" y="4097213"/>
            <a:ext cx="3093653" cy="2521238"/>
          </a:xfrm>
          <a:prstGeom prst="rect">
            <a:avLst/>
          </a:prstGeom>
          <a:ln>
            <a:noFill/>
          </a:ln>
          <a:effectLst>
            <a:softEdge rad="112500"/>
          </a:effectLst>
        </p:spPr>
      </p:pic>
    </p:spTree>
    <p:extLst>
      <p:ext uri="{BB962C8B-B14F-4D97-AF65-F5344CB8AC3E}">
        <p14:creationId xmlns:p14="http://schemas.microsoft.com/office/powerpoint/2010/main" val="303660526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72171" y="319310"/>
            <a:ext cx="9732441" cy="1280890"/>
          </a:xfrm>
        </p:spPr>
        <p:txBody>
          <a:bodyPr>
            <a:noAutofit/>
          </a:bodyPr>
          <a:lstStyle/>
          <a:p>
            <a:pPr algn="just"/>
            <a:r>
              <a:rPr lang="es-EC" sz="2000" b="1" u="sng" dirty="0">
                <a:solidFill>
                  <a:srgbClr val="00B050"/>
                </a:solidFill>
                <a:effectLst/>
                <a:ea typeface="Calibri" panose="020F0502020204030204" pitchFamily="34" charset="0"/>
                <a:cs typeface="Times New Roman" panose="02020603050405020304" pitchFamily="18" charset="0"/>
              </a:rPr>
              <a:t>NOMBRE DEL </a:t>
            </a:r>
            <a:r>
              <a:rPr lang="es-EC" sz="2000" b="1" u="sng" dirty="0">
                <a:solidFill>
                  <a:srgbClr val="00B050"/>
                </a:solidFill>
                <a:ea typeface="Calibri" panose="020F0502020204030204" pitchFamily="34" charset="0"/>
                <a:cs typeface="Times New Roman" panose="02020603050405020304" pitchFamily="18" charset="0"/>
              </a:rPr>
              <a:t>PROYECTO</a:t>
            </a:r>
            <a:r>
              <a:rPr lang="es-EC" sz="2000" b="1" u="sng" dirty="0" smtClean="0">
                <a:solidFill>
                  <a:srgbClr val="00B050"/>
                </a:solidFill>
                <a:ea typeface="Calibri" panose="020F0502020204030204" pitchFamily="34" charset="0"/>
                <a:cs typeface="Times New Roman" panose="02020603050405020304" pitchFamily="18" charset="0"/>
              </a:rPr>
              <a:t>:</a:t>
            </a:r>
            <a:r>
              <a:rPr lang="es-ES" sz="2000" b="1" dirty="0" smtClean="0">
                <a:solidFill>
                  <a:schemeClr val="tx1"/>
                </a:solidFill>
                <a:ea typeface="Calibri" panose="020F0502020204030204" pitchFamily="34" charset="0"/>
                <a:cs typeface="Times New Roman" panose="02020603050405020304" pitchFamily="18" charset="0"/>
              </a:rPr>
              <a:t>“</a:t>
            </a:r>
            <a:r>
              <a:rPr lang="es-EC" sz="2000" b="1" dirty="0">
                <a:solidFill>
                  <a:srgbClr val="000000"/>
                </a:solidFill>
                <a:effectLst/>
                <a:ea typeface="Calibri" panose="020F0502020204030204" pitchFamily="34" charset="0"/>
              </a:rPr>
              <a:t>FORTALECIMIENTO DE LAS ASOCIACIONES Y BARRIOS DE LA PARROQUIA AHUANO, MARGEN DERECHO Y MARGEN IZQUIERDO A TRAVES DE LA ENTREGA DE UTENSILIOS DE COCINA, A FIN DE GARANTIZAR LA SALUD INTEGRAL Y EL DESARROLLO SOCIO ECONOMICO DE SUS MIEMBROS. PRIMERA FASE”.</a:t>
            </a:r>
            <a:endParaRPr lang="es-EC" sz="20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EC66BE84-8649-F0C4-07DF-38FED4FF6989}"/>
              </a:ext>
            </a:extLst>
          </p:cNvPr>
          <p:cNvGraphicFramePr>
            <a:graphicFrameLocks noGrp="1"/>
          </p:cNvGraphicFramePr>
          <p:nvPr>
            <p:ph idx="1"/>
            <p:extLst>
              <p:ext uri="{D42A27DB-BD31-4B8C-83A1-F6EECF244321}">
                <p14:modId xmlns:p14="http://schemas.microsoft.com/office/powerpoint/2010/main" val="290434759"/>
              </p:ext>
            </p:extLst>
          </p:nvPr>
        </p:nvGraphicFramePr>
        <p:xfrm>
          <a:off x="2329802" y="2169161"/>
          <a:ext cx="8617177" cy="4344082"/>
        </p:xfrm>
        <a:graphic>
          <a:graphicData uri="http://schemas.openxmlformats.org/drawingml/2006/table">
            <a:tbl>
              <a:tblPr firstRow="1" firstCol="1" bandRow="1">
                <a:tableStyleId>{5C22544A-7EE6-4342-B048-85BDC9FD1C3A}</a:tableStyleId>
              </a:tblPr>
              <a:tblGrid>
                <a:gridCol w="3916679">
                  <a:extLst>
                    <a:ext uri="{9D8B030D-6E8A-4147-A177-3AD203B41FA5}">
                      <a16:colId xmlns="" xmlns:a16="http://schemas.microsoft.com/office/drawing/2014/main" val="20000"/>
                    </a:ext>
                  </a:extLst>
                </a:gridCol>
                <a:gridCol w="4700498">
                  <a:extLst>
                    <a:ext uri="{9D8B030D-6E8A-4147-A177-3AD203B41FA5}">
                      <a16:colId xmlns="" xmlns:a16="http://schemas.microsoft.com/office/drawing/2014/main" val="20001"/>
                    </a:ext>
                  </a:extLst>
                </a:gridCol>
              </a:tblGrid>
              <a:tr h="36975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TIPO DE CONTRATACION</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SUBASTA</a:t>
                      </a:r>
                      <a:r>
                        <a:rPr lang="es-ES" sz="1900" spc="5"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INVERSA ELECTRONICA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70638">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SIE-GADPR-AHUANO-2024-00010</a:t>
                      </a:r>
                    </a:p>
                  </a:txBody>
                  <a:tcPr marL="68580" marR="68580" marT="0" marB="0"/>
                </a:tc>
                <a:extLst>
                  <a:ext uri="{0D108BD9-81ED-4DB2-BD59-A6C34878D82A}">
                    <a16:rowId xmlns="" xmlns:a16="http://schemas.microsoft.com/office/drawing/2014/main" val="10001"/>
                  </a:ext>
                </a:extLst>
              </a:tr>
              <a:tr h="62089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INICIAL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$ 11,117.55</a:t>
                      </a:r>
                    </a:p>
                  </a:txBody>
                  <a:tcPr marL="68580" marR="68580" marT="0" marB="0"/>
                </a:tc>
                <a:extLst>
                  <a:ext uri="{0D108BD9-81ED-4DB2-BD59-A6C34878D82A}">
                    <a16:rowId xmlns="" xmlns:a16="http://schemas.microsoft.com/office/drawing/2014/main" val="10002"/>
                  </a:ext>
                </a:extLst>
              </a:tr>
              <a:tr h="62089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FECHA DE</a:t>
                      </a:r>
                      <a:r>
                        <a:rPr lang="es-EC" sz="1900" baseline="0" dirty="0">
                          <a:effectLst/>
                          <a:latin typeface="Century Gothic" panose="020B0502020202020204" pitchFamily="34" charset="0"/>
                          <a:ea typeface="Cambria" panose="02040503050406030204" pitchFamily="18" charset="0"/>
                        </a:rPr>
                        <a:t> LA ORDEN DE COMPRA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spc="5" baseline="0" dirty="0">
                          <a:solidFill>
                            <a:schemeClr val="tx1"/>
                          </a:solidFill>
                          <a:effectLst/>
                          <a:latin typeface="Century Gothic" panose="020B0502020202020204" pitchFamily="34" charset="0"/>
                          <a:ea typeface="Cambria" panose="02040503050406030204" pitchFamily="18" charset="0"/>
                        </a:rPr>
                        <a:t>10 DE DICIEMBRE DE 2024</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96357">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PLAZO DE EJECUCIÓN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900" baseline="0" dirty="0">
                          <a:effectLst/>
                          <a:latin typeface="Century Gothic" panose="020B0502020202020204" pitchFamily="34" charset="0"/>
                          <a:ea typeface="Cambria" panose="02040503050406030204" pitchFamily="18" charset="0"/>
                          <a:cs typeface="+mn-cs"/>
                        </a:rPr>
                        <a:t>30 DIAS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62089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ENTREGA</a:t>
                      </a:r>
                      <a:r>
                        <a:rPr lang="es-EC" sz="1900" baseline="0" dirty="0">
                          <a:effectLst/>
                          <a:latin typeface="Century Gothic" panose="020B0502020202020204" pitchFamily="34" charset="0"/>
                          <a:ea typeface="Cambria" panose="02040503050406030204" pitchFamily="18" charset="0"/>
                        </a:rPr>
                        <a:t> DEL BIEN/SERVICIO/OBRA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16</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DE DICIEMBRE DE 2025</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391479">
                <a:tc>
                  <a:txBody>
                    <a:bodyPr/>
                    <a:lstStyle/>
                    <a:p>
                      <a:pPr>
                        <a:lnSpc>
                          <a:spcPct val="115000"/>
                        </a:lnSpc>
                        <a:spcAft>
                          <a:spcPts val="1000"/>
                        </a:spcAft>
                      </a:pPr>
                      <a:r>
                        <a:rPr lang="es-ES" sz="19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9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9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620893">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ADMINISTRADOR DEL CONTRATO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900" dirty="0">
                          <a:solidFill>
                            <a:schemeClr val="tx1"/>
                          </a:solidFill>
                          <a:effectLst/>
                          <a:latin typeface="Century Gothic" panose="020B0502020202020204" pitchFamily="34" charset="0"/>
                          <a:ea typeface="Cambria" panose="02040503050406030204" pitchFamily="18" charset="0"/>
                          <a:cs typeface="+mn-cs"/>
                        </a:rPr>
                        <a:t>ING. ERIKA</a:t>
                      </a:r>
                      <a:r>
                        <a:rPr lang="it-IT" sz="1900" baseline="0" dirty="0">
                          <a:solidFill>
                            <a:schemeClr val="tx1"/>
                          </a:solidFill>
                          <a:effectLst/>
                          <a:latin typeface="Century Gothic" panose="020B0502020202020204" pitchFamily="34" charset="0"/>
                          <a:ea typeface="Cambria" panose="02040503050406030204" pitchFamily="18" charset="0"/>
                          <a:cs typeface="+mn-cs"/>
                        </a:rPr>
                        <a:t> MISHEL ROJAS ESTRADA</a:t>
                      </a:r>
                      <a:endParaRPr lang="es-EC" sz="19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70638">
                <a:tc>
                  <a:txBody>
                    <a:bodyPr/>
                    <a:lstStyle/>
                    <a:p>
                      <a:pPr>
                        <a:lnSpc>
                          <a:spcPct val="115000"/>
                        </a:lnSpc>
                        <a:spcAft>
                          <a:spcPts val="1000"/>
                        </a:spcAft>
                      </a:pPr>
                      <a:r>
                        <a:rPr lang="es-EC" sz="1900" dirty="0">
                          <a:effectLst/>
                          <a:latin typeface="Century Gothic" panose="020B0502020202020204" pitchFamily="34" charset="0"/>
                          <a:ea typeface="Cambria" panose="02040503050406030204" pitchFamily="18" charset="0"/>
                        </a:rPr>
                        <a:t>MONTO TOTAL EJECUTADO. </a:t>
                      </a:r>
                      <a:endParaRPr lang="es-EC" sz="19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900" kern="1200" dirty="0">
                          <a:solidFill>
                            <a:schemeClr val="tx1"/>
                          </a:solidFill>
                          <a:effectLst/>
                          <a:latin typeface="Century Gothic" panose="020B0502020202020204" pitchFamily="34" charset="0"/>
                          <a:ea typeface="Cambria" panose="02040503050406030204" pitchFamily="18" charset="0"/>
                          <a:cs typeface="+mn-cs"/>
                        </a:rPr>
                        <a:t>$ 12,785.18 ( INCLUIDO IVA)</a:t>
                      </a:r>
                    </a:p>
                  </a:txBody>
                  <a:tcPr marL="68580" marR="68580" marT="0" marB="0"/>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36756414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1366FFAC-9834-4DFE-8E89-A0DA86C35219}"/>
              </a:ext>
            </a:extLst>
          </p:cNvPr>
          <p:cNvSpPr txBox="1">
            <a:spLocks/>
          </p:cNvSpPr>
          <p:nvPr/>
        </p:nvSpPr>
        <p:spPr>
          <a:xfrm>
            <a:off x="1706418" y="609600"/>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2" name="Imagen 1">
            <a:extLst>
              <a:ext uri="{FF2B5EF4-FFF2-40B4-BE49-F238E27FC236}">
                <a16:creationId xmlns="" xmlns:a16="http://schemas.microsoft.com/office/drawing/2014/main" id="{D5A70547-ADE4-6CA9-6F47-DD8ACDB9D3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57" y="1197429"/>
            <a:ext cx="2856328" cy="3497662"/>
          </a:xfrm>
          <a:prstGeom prst="rect">
            <a:avLst/>
          </a:prstGeom>
          <a:ln>
            <a:noFill/>
          </a:ln>
          <a:effectLst>
            <a:softEdge rad="112500"/>
          </a:effectLst>
        </p:spPr>
      </p:pic>
      <p:pic>
        <p:nvPicPr>
          <p:cNvPr id="3" name="Imagen 2">
            <a:extLst>
              <a:ext uri="{FF2B5EF4-FFF2-40B4-BE49-F238E27FC236}">
                <a16:creationId xmlns="" xmlns:a16="http://schemas.microsoft.com/office/drawing/2014/main" id="{32F3813D-1DFF-2C8B-89CB-16976C9216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17985" y="1197430"/>
            <a:ext cx="3112477" cy="3497662"/>
          </a:xfrm>
          <a:prstGeom prst="rect">
            <a:avLst/>
          </a:prstGeom>
          <a:ln>
            <a:noFill/>
          </a:ln>
          <a:effectLst>
            <a:softEdge rad="112500"/>
          </a:effectLst>
        </p:spPr>
      </p:pic>
      <p:pic>
        <p:nvPicPr>
          <p:cNvPr id="6" name="Imagen 5">
            <a:extLst>
              <a:ext uri="{FF2B5EF4-FFF2-40B4-BE49-F238E27FC236}">
                <a16:creationId xmlns="" xmlns:a16="http://schemas.microsoft.com/office/drawing/2014/main" id="{DF587C87-F190-FCB4-5E48-856A4DB38B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89" r="14690"/>
          <a:stretch/>
        </p:blipFill>
        <p:spPr bwMode="auto">
          <a:xfrm>
            <a:off x="6206837" y="2750737"/>
            <a:ext cx="3006844" cy="3640819"/>
          </a:xfrm>
          <a:prstGeom prst="rect">
            <a:avLst/>
          </a:prstGeom>
          <a:ln>
            <a:noFill/>
          </a:ln>
          <a:effectLst>
            <a:softEdge rad="112500"/>
          </a:effectLst>
          <a:extLst>
            <a:ext uri="{53640926-AAD7-44D8-BBD7-CCE9431645EC}">
              <a14:shadowObscured xmlns:a14="http://schemas.microsoft.com/office/drawing/2010/main"/>
            </a:ext>
          </a:extLst>
        </p:spPr>
      </p:pic>
      <p:pic>
        <p:nvPicPr>
          <p:cNvPr id="7" name="Imagen 6">
            <a:extLst>
              <a:ext uri="{FF2B5EF4-FFF2-40B4-BE49-F238E27FC236}">
                <a16:creationId xmlns="" xmlns:a16="http://schemas.microsoft.com/office/drawing/2014/main" id="{01B8A06E-8830-7FA0-8330-8FE35A9115A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24484"/>
          <a:stretch/>
        </p:blipFill>
        <p:spPr bwMode="auto">
          <a:xfrm>
            <a:off x="9213680" y="2750738"/>
            <a:ext cx="2622061" cy="3746921"/>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15968693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72171" y="319310"/>
            <a:ext cx="10225865" cy="1280890"/>
          </a:xfrm>
        </p:spPr>
        <p:txBody>
          <a:bodyPr>
            <a:noAutofit/>
          </a:bodyPr>
          <a:lstStyle/>
          <a:p>
            <a:pPr algn="just"/>
            <a:r>
              <a:rPr lang="es-EC" sz="1800" b="1" u="sng" dirty="0">
                <a:solidFill>
                  <a:srgbClr val="00B050"/>
                </a:solidFill>
                <a:effectLst/>
                <a:ea typeface="Calibri" panose="020F0502020204030204" pitchFamily="34" charset="0"/>
                <a:cs typeface="Times New Roman" panose="02020603050405020304" pitchFamily="18" charset="0"/>
              </a:rPr>
              <a:t>NOMBRE DEL </a:t>
            </a:r>
            <a:r>
              <a:rPr lang="es-EC" sz="1800" b="1" u="sng" dirty="0">
                <a:solidFill>
                  <a:srgbClr val="00B050"/>
                </a:solidFill>
                <a:ea typeface="Calibri" panose="020F0502020204030204" pitchFamily="34" charset="0"/>
                <a:cs typeface="Times New Roman" panose="02020603050405020304" pitchFamily="18" charset="0"/>
              </a:rPr>
              <a:t>PROYECTO: </a:t>
            </a:r>
            <a:r>
              <a:rPr lang="es-EC" sz="1800" b="1" dirty="0">
                <a:solidFill>
                  <a:schemeClr val="tx1"/>
                </a:solidFill>
                <a:ea typeface="Calibri" panose="020F0502020204030204" pitchFamily="34" charset="0"/>
                <a:cs typeface="Times New Roman" panose="02020603050405020304" pitchFamily="18" charset="0"/>
              </a:rPr>
              <a:t>“</a:t>
            </a:r>
            <a:r>
              <a:rPr lang="es-EC" sz="1800" b="1" dirty="0">
                <a:solidFill>
                  <a:schemeClr val="tx1"/>
                </a:solidFill>
                <a:effectLst/>
                <a:ea typeface="Calibri" panose="020F0502020204030204" pitchFamily="34" charset="0"/>
              </a:rPr>
              <a:t>ADQUISICIÓN DE 7 CARPAS DESARMABLES CON ESTRUCTURA DE TUBO GALVANIZADO PARA EL FORTALECIMIENTO DE EMPRENDIMIENTOS AGROPRODUCTIVOS Y EJECUCIÓN DE ACTIVIDADES QUE FAVORECEN EL DESARROLLO DE LOS DERECHOS CULTURALES DE LOS HABITANTES DE LA PARROQUIA AHUANO”.</a:t>
            </a:r>
            <a:endParaRPr lang="es-EC" sz="1800" b="1" dirty="0">
              <a:solidFill>
                <a:schemeClr val="tx1"/>
              </a:solidFill>
              <a:ea typeface="Calibri" panose="020F0502020204030204" pitchFamily="34" charset="0"/>
              <a:cs typeface="Times New Roman" panose="02020603050405020304" pitchFamily="18" charset="0"/>
            </a:endParaRPr>
          </a:p>
        </p:txBody>
      </p:sp>
      <p:graphicFrame>
        <p:nvGraphicFramePr>
          <p:cNvPr id="6" name="Marcador de contenido 5">
            <a:extLst>
              <a:ext uri="{FF2B5EF4-FFF2-40B4-BE49-F238E27FC236}">
                <a16:creationId xmlns="" xmlns:a16="http://schemas.microsoft.com/office/drawing/2014/main" id="{F0DAB3DB-B930-DD5E-8072-1B9CD79153A7}"/>
              </a:ext>
            </a:extLst>
          </p:cNvPr>
          <p:cNvGraphicFramePr>
            <a:graphicFrameLocks noGrp="1"/>
          </p:cNvGraphicFramePr>
          <p:nvPr>
            <p:ph idx="1"/>
            <p:extLst>
              <p:ext uri="{D42A27DB-BD31-4B8C-83A1-F6EECF244321}">
                <p14:modId xmlns:p14="http://schemas.microsoft.com/office/powerpoint/2010/main" val="1415087315"/>
              </p:ext>
            </p:extLst>
          </p:nvPr>
        </p:nvGraphicFramePr>
        <p:xfrm>
          <a:off x="1171808" y="1611745"/>
          <a:ext cx="7039319" cy="4924044"/>
        </p:xfrm>
        <a:graphic>
          <a:graphicData uri="http://schemas.openxmlformats.org/drawingml/2006/table">
            <a:tbl>
              <a:tblPr firstRow="1" firstCol="1" bandRow="1">
                <a:tableStyleId>{5C22544A-7EE6-4342-B048-85BDC9FD1C3A}</a:tableStyleId>
              </a:tblPr>
              <a:tblGrid>
                <a:gridCol w="2781113">
                  <a:extLst>
                    <a:ext uri="{9D8B030D-6E8A-4147-A177-3AD203B41FA5}">
                      <a16:colId xmlns="" xmlns:a16="http://schemas.microsoft.com/office/drawing/2014/main" val="20000"/>
                    </a:ext>
                  </a:extLst>
                </a:gridCol>
                <a:gridCol w="4258206">
                  <a:extLst>
                    <a:ext uri="{9D8B030D-6E8A-4147-A177-3AD203B41FA5}">
                      <a16:colId xmlns="" xmlns:a16="http://schemas.microsoft.com/office/drawing/2014/main" val="20001"/>
                    </a:ext>
                  </a:extLst>
                </a:gridCol>
              </a:tblGrid>
              <a:tr h="369753">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TIPO DE CONTRATACION</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SUBASTA</a:t>
                      </a:r>
                      <a:r>
                        <a:rPr lang="es-ES" sz="1800" spc="5"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INVERSA ELECTRONICA </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70638">
                <a:tc>
                  <a:txBody>
                    <a:bodyPr/>
                    <a:lstStyle/>
                    <a:p>
                      <a:pPr>
                        <a:lnSpc>
                          <a:spcPct val="115000"/>
                        </a:lnSpc>
                        <a:spcAft>
                          <a:spcPts val="1000"/>
                        </a:spcAft>
                      </a:pPr>
                      <a:r>
                        <a:rPr lang="es-ES" sz="18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8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SIE-GADPR-AHUANO-2024-00014</a:t>
                      </a:r>
                    </a:p>
                  </a:txBody>
                  <a:tcPr marL="68580" marR="68580" marT="0" marB="0"/>
                </a:tc>
                <a:extLst>
                  <a:ext uri="{0D108BD9-81ED-4DB2-BD59-A6C34878D82A}">
                    <a16:rowId xmlns="" xmlns:a16="http://schemas.microsoft.com/office/drawing/2014/main" val="10001"/>
                  </a:ext>
                </a:extLst>
              </a:tr>
              <a:tr h="620893">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MONTO INICIAL DEL CONTRATO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$ 6,290.75</a:t>
                      </a:r>
                    </a:p>
                  </a:txBody>
                  <a:tcPr marL="68580" marR="68580" marT="0" marB="0"/>
                </a:tc>
                <a:extLst>
                  <a:ext uri="{0D108BD9-81ED-4DB2-BD59-A6C34878D82A}">
                    <a16:rowId xmlns="" xmlns:a16="http://schemas.microsoft.com/office/drawing/2014/main" val="10002"/>
                  </a:ext>
                </a:extLst>
              </a:tr>
              <a:tr h="620893">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FECHA DE</a:t>
                      </a:r>
                      <a:r>
                        <a:rPr lang="es-EC" sz="1800" baseline="0" dirty="0">
                          <a:effectLst/>
                          <a:latin typeface="Century Gothic" panose="020B0502020202020204" pitchFamily="34" charset="0"/>
                          <a:ea typeface="Cambria" panose="02040503050406030204" pitchFamily="18" charset="0"/>
                        </a:rPr>
                        <a:t> LA ORDEN DE COMPRA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spc="5" baseline="0" dirty="0">
                          <a:solidFill>
                            <a:schemeClr val="tx1"/>
                          </a:solidFill>
                          <a:effectLst/>
                          <a:latin typeface="Century Gothic" panose="020B0502020202020204" pitchFamily="34" charset="0"/>
                          <a:ea typeface="Cambria" panose="02040503050406030204" pitchFamily="18" charset="0"/>
                        </a:rPr>
                        <a:t>22 DE ABRIL DE 2024</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96357">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PLAZO DE EJECUCIÓN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00" baseline="0" dirty="0">
                          <a:effectLst/>
                          <a:latin typeface="Century Gothic" panose="020B0502020202020204" pitchFamily="34" charset="0"/>
                          <a:ea typeface="Cambria" panose="02040503050406030204" pitchFamily="18" charset="0"/>
                          <a:cs typeface="+mn-cs"/>
                        </a:rPr>
                        <a:t>5 DIAS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620893">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ENTREGA</a:t>
                      </a:r>
                      <a:r>
                        <a:rPr lang="es-EC" sz="1800" baseline="0" dirty="0">
                          <a:effectLst/>
                          <a:latin typeface="Century Gothic" panose="020B0502020202020204" pitchFamily="34" charset="0"/>
                          <a:ea typeface="Cambria" panose="02040503050406030204" pitchFamily="18" charset="0"/>
                        </a:rPr>
                        <a:t> DEL BIEN/SERVICIO/OBRA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23 DE ABRIL DEL 2024</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391479">
                <a:tc>
                  <a:txBody>
                    <a:bodyPr/>
                    <a:lstStyle/>
                    <a:p>
                      <a:pPr>
                        <a:lnSpc>
                          <a:spcPct val="115000"/>
                        </a:lnSpc>
                        <a:spcAft>
                          <a:spcPts val="1000"/>
                        </a:spcAft>
                      </a:pPr>
                      <a:r>
                        <a:rPr lang="es-ES" sz="18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8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8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620893">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ADMINISTRADOR DEL CONTRATO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800" dirty="0">
                          <a:solidFill>
                            <a:schemeClr val="tx1"/>
                          </a:solidFill>
                          <a:effectLst/>
                          <a:latin typeface="Century Gothic" panose="020B0502020202020204" pitchFamily="34" charset="0"/>
                          <a:ea typeface="Cambria" panose="02040503050406030204" pitchFamily="18" charset="0"/>
                          <a:cs typeface="+mn-cs"/>
                        </a:rPr>
                        <a:t>ABG. NIC DUCHE LÓPEZ</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70638">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MONTO TOTAL EJECUTADO.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$ 7,234.36 ( INCLUIDO IVA)</a:t>
                      </a: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A13C4267-A585-6C16-C8F2-2F3C13DFD13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1232" y="1611745"/>
            <a:ext cx="3792953" cy="2295237"/>
          </a:xfrm>
          <a:prstGeom prst="rect">
            <a:avLst/>
          </a:prstGeom>
          <a:ln>
            <a:noFill/>
          </a:ln>
          <a:effectLst>
            <a:softEdge rad="112500"/>
          </a:effectLst>
        </p:spPr>
      </p:pic>
      <p:sp>
        <p:nvSpPr>
          <p:cNvPr id="3" name="Rectángulo 2"/>
          <p:cNvSpPr/>
          <p:nvPr/>
        </p:nvSpPr>
        <p:spPr>
          <a:xfrm>
            <a:off x="8409103" y="3906982"/>
            <a:ext cx="3675082" cy="2519664"/>
          </a:xfrm>
          <a:prstGeom prst="rect">
            <a:avLst/>
          </a:prstGeom>
        </p:spPr>
        <p:txBody>
          <a:bodyPr wrap="square">
            <a:spAutoFit/>
          </a:bodyPr>
          <a:lstStyle/>
          <a:p>
            <a:pPr>
              <a:lnSpc>
                <a:spcPct val="115000"/>
              </a:lnSpc>
              <a:spcAft>
                <a:spcPts val="1000"/>
              </a:spcAft>
            </a:pPr>
            <a:r>
              <a:rPr lang="es-EC" b="1" dirty="0">
                <a:solidFill>
                  <a:srgbClr val="2F5496"/>
                </a:solidFill>
                <a:latin typeface="Times New Roman" panose="02020603050405020304" pitchFamily="18" charset="0"/>
                <a:ea typeface="Calibri" panose="020F0502020204030204" pitchFamily="34" charset="0"/>
                <a:cs typeface="Times New Roman" panose="02020603050405020304" pitchFamily="18" charset="0"/>
              </a:rPr>
              <a:t> </a:t>
            </a:r>
            <a:r>
              <a:rPr lang="es-EC" b="1" dirty="0" smtClean="0">
                <a:latin typeface="+mj-lt"/>
                <a:ea typeface="Calibri" panose="020F0502020204030204" pitchFamily="34" charset="0"/>
                <a:cs typeface="Times New Roman" panose="02020603050405020304" pitchFamily="18" charset="0"/>
              </a:rPr>
              <a:t>EN EL PRESENTE PROYECTO SE ADQUIRIÓ LO SIGUIENTE: </a:t>
            </a:r>
            <a:endParaRPr lang="es-EC" sz="1600" b="1" dirty="0" smtClean="0">
              <a:latin typeface="+mj-lt"/>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s-EC" dirty="0" smtClean="0">
                <a:latin typeface="+mj-lt"/>
                <a:ea typeface="Calibri" panose="020F0502020204030204" pitchFamily="34" charset="0"/>
                <a:cs typeface="Times New Roman" panose="02020603050405020304" pitchFamily="18" charset="0"/>
              </a:rPr>
              <a:t>3 CARPA DE 3X3 DESARMABLE EN TUBO GALVANIZADO</a:t>
            </a:r>
          </a:p>
          <a:p>
            <a:pPr marL="342900" lvl="0" indent="-342900">
              <a:spcAft>
                <a:spcPts val="0"/>
              </a:spcAft>
              <a:buFont typeface="Symbol" panose="05050102010706020507" pitchFamily="18" charset="2"/>
              <a:buChar char=""/>
            </a:pPr>
            <a:r>
              <a:rPr lang="es-EC" dirty="0" smtClean="0">
                <a:latin typeface="+mj-lt"/>
                <a:ea typeface="Calibri" panose="020F0502020204030204" pitchFamily="34" charset="0"/>
                <a:cs typeface="Times New Roman" panose="02020603050405020304" pitchFamily="18" charset="0"/>
              </a:rPr>
              <a:t>4 CARPA DE 6X3 DESARMABLE EN TUBO GALVANIZADO</a:t>
            </a:r>
            <a:endParaRPr lang="es-EC" sz="16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4846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 xmlns:a16="http://schemas.microsoft.com/office/drawing/2014/main" id="{87183EF1-90F3-49FC-85F2-B05BF418102F}"/>
              </a:ext>
            </a:extLst>
          </p:cNvPr>
          <p:cNvSpPr/>
          <p:nvPr/>
        </p:nvSpPr>
        <p:spPr>
          <a:xfrm>
            <a:off x="4571999" y="343746"/>
            <a:ext cx="2878668" cy="2661921"/>
          </a:xfrm>
          <a:prstGeom prst="ellipse">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ln>
                <a:solidFill>
                  <a:schemeClr val="accent1">
                    <a:lumMod val="60000"/>
                    <a:lumOff val="40000"/>
                  </a:schemeClr>
                </a:solidFill>
              </a:ln>
              <a:solidFill>
                <a:schemeClr val="accent1">
                  <a:lumMod val="60000"/>
                  <a:lumOff val="40000"/>
                </a:schemeClr>
              </a:solidFill>
            </a:endParaRPr>
          </a:p>
        </p:txBody>
      </p:sp>
      <p:sp>
        <p:nvSpPr>
          <p:cNvPr id="3" name="Marcador de contenido 2"/>
          <p:cNvSpPr>
            <a:spLocks noGrp="1"/>
          </p:cNvSpPr>
          <p:nvPr>
            <p:ph idx="1"/>
          </p:nvPr>
        </p:nvSpPr>
        <p:spPr>
          <a:xfrm>
            <a:off x="1438564" y="3185163"/>
            <a:ext cx="9872871" cy="2941320"/>
          </a:xfrm>
        </p:spPr>
        <p:txBody>
          <a:bodyPr>
            <a:normAutofit/>
          </a:bodyPr>
          <a:lstStyle/>
          <a:p>
            <a:pPr marL="0" indent="0" algn="ctr">
              <a:buNone/>
            </a:pPr>
            <a:r>
              <a:rPr lang="es-EC" sz="5400" b="1" dirty="0" smtClean="0">
                <a:ln w="19050">
                  <a:solidFill>
                    <a:schemeClr val="tx1"/>
                  </a:solidFill>
                </a:ln>
                <a:solidFill>
                  <a:schemeClr val="tx1"/>
                </a:solidFill>
                <a:latin typeface="Bahnschrift SemiBold SemiConden" panose="020B0502040204020203" pitchFamily="34" charset="0"/>
              </a:rPr>
              <a:t>ÁREA </a:t>
            </a:r>
            <a:r>
              <a:rPr lang="es-EC" sz="5400" b="1" dirty="0">
                <a:ln w="19050">
                  <a:solidFill>
                    <a:schemeClr val="tx1"/>
                  </a:solidFill>
                </a:ln>
                <a:solidFill>
                  <a:schemeClr val="tx1"/>
                </a:solidFill>
                <a:latin typeface="Bahnschrift SemiBold SemiConden" panose="020B0502040204020203" pitchFamily="34" charset="0"/>
              </a:rPr>
              <a:t>SALUD, EDUCACIÓN Y EQUIDAD DE GÉNERO DEL GAD PARROQUIAL RURAL DE AHUANO.</a:t>
            </a:r>
          </a:p>
        </p:txBody>
      </p:sp>
      <p:pic>
        <p:nvPicPr>
          <p:cNvPr id="4" name="Imagen 3">
            <a:extLst>
              <a:ext uri="{FF2B5EF4-FFF2-40B4-BE49-F238E27FC236}">
                <a16:creationId xmlns="" xmlns:a16="http://schemas.microsoft.com/office/drawing/2014/main" id="{CA16665A-7E0B-4DE8-9F54-83082B744E72}"/>
              </a:ext>
            </a:extLst>
          </p:cNvPr>
          <p:cNvPicPr>
            <a:picLocks noChangeAspect="1"/>
          </p:cNvPicPr>
          <p:nvPr/>
        </p:nvPicPr>
        <p:blipFill rotWithShape="1">
          <a:blip r:embed="rId2">
            <a:extLst>
              <a:ext uri="{28A0092B-C50C-407E-A947-70E740481C1C}">
                <a14:useLocalDpi xmlns:a14="http://schemas.microsoft.com/office/drawing/2010/main" val="0"/>
              </a:ext>
            </a:extLst>
          </a:blip>
          <a:srcRect l="-10244" r="-13801" b="-6517"/>
          <a:stretch/>
        </p:blipFill>
        <p:spPr>
          <a:xfrm>
            <a:off x="4789447" y="621454"/>
            <a:ext cx="2444507" cy="2286001"/>
          </a:xfrm>
          <a:prstGeom prst="ellipse">
            <a:avLst/>
          </a:prstGeom>
        </p:spPr>
      </p:pic>
    </p:spTree>
    <p:extLst>
      <p:ext uri="{BB962C8B-B14F-4D97-AF65-F5344CB8AC3E}">
        <p14:creationId xmlns:p14="http://schemas.microsoft.com/office/powerpoint/2010/main" val="384587670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B8B9D0-6C00-45BC-805A-44C09281B0E0}"/>
              </a:ext>
            </a:extLst>
          </p:cNvPr>
          <p:cNvSpPr>
            <a:spLocks noGrp="1"/>
          </p:cNvSpPr>
          <p:nvPr>
            <p:ph type="title"/>
          </p:nvPr>
        </p:nvSpPr>
        <p:spPr>
          <a:xfrm>
            <a:off x="1715655" y="344949"/>
            <a:ext cx="9875520" cy="1184031"/>
          </a:xfrm>
        </p:spPr>
        <p:txBody>
          <a:bodyPr>
            <a:noAutofit/>
          </a:bodyPr>
          <a:lstStyle/>
          <a:p>
            <a:pPr algn="just"/>
            <a:r>
              <a:rPr lang="es-EC" sz="1800" b="1" dirty="0">
                <a:solidFill>
                  <a:schemeClr val="tx1"/>
                </a:solidFill>
                <a:effectLst/>
                <a:ea typeface="Calibri" panose="020F0502020204030204" pitchFamily="34" charset="0"/>
                <a:cs typeface="Times New Roman" panose="02020603050405020304" pitchFamily="18" charset="0"/>
              </a:rPr>
              <a:t>NOMBRE DEL </a:t>
            </a:r>
            <a:r>
              <a:rPr lang="es-EC" sz="1800" b="1" dirty="0">
                <a:solidFill>
                  <a:schemeClr val="tx1"/>
                </a:solidFill>
                <a:ea typeface="Calibri" panose="020F0502020204030204" pitchFamily="34" charset="0"/>
                <a:cs typeface="Times New Roman" panose="02020603050405020304" pitchFamily="18" charset="0"/>
              </a:rPr>
              <a:t>PROYECTO: </a:t>
            </a:r>
            <a:r>
              <a:rPr lang="es-EC" sz="1800" dirty="0">
                <a:solidFill>
                  <a:schemeClr val="tx1"/>
                </a:solidFill>
                <a:ea typeface="Calibri" panose="020F0502020204030204" pitchFamily="34" charset="0"/>
                <a:cs typeface="Times New Roman" panose="02020603050405020304" pitchFamily="18" charset="0"/>
              </a:rPr>
              <a:t>“</a:t>
            </a:r>
            <a:r>
              <a:rPr lang="es-EC" sz="1800" dirty="0">
                <a:solidFill>
                  <a:srgbClr val="000000"/>
                </a:solidFill>
                <a:effectLst/>
                <a:ea typeface="Calibri" panose="020F0502020204030204" pitchFamily="34" charset="0"/>
                <a:cs typeface="Times New Roman" panose="02020603050405020304" pitchFamily="18" charset="0"/>
              </a:rPr>
              <a:t>FORTALECIMIENTO DE LA MOVILIDAD HUMANA EN LA PARROQUIA AHUANO ,MEDIANTE EL SERVICIO DE TRANSPORTE FLUVIAL TAMBERÍA 2023 PARA LAS COMUNIDADES LOCALIZADAS EN LOS AFLUENTES DE LOS RIOS NAPO Y ARAJUNO”.</a:t>
            </a:r>
            <a:r>
              <a:rPr lang="es-EC" sz="1800" dirty="0">
                <a:effectLst/>
                <a:ea typeface="Calibri" panose="020F0502020204030204" pitchFamily="34" charset="0"/>
                <a:cs typeface="Times New Roman" panose="02020603050405020304" pitchFamily="18" charset="0"/>
              </a:rPr>
              <a:t/>
            </a:r>
            <a:br>
              <a:rPr lang="es-EC" sz="1800" dirty="0">
                <a:effectLst/>
                <a:ea typeface="Calibri" panose="020F0502020204030204" pitchFamily="34" charset="0"/>
                <a:cs typeface="Times New Roman" panose="02020603050405020304" pitchFamily="18" charset="0"/>
              </a:rPr>
            </a:br>
            <a:endParaRPr lang="es-EC" sz="1800" dirty="0">
              <a:solidFill>
                <a:schemeClr val="tx1"/>
              </a:solidFill>
              <a:ea typeface="Calibri" panose="020F0502020204030204" pitchFamily="34" charset="0"/>
              <a:cs typeface="Times New Roman" panose="02020603050405020304" pitchFamily="18" charset="0"/>
            </a:endParaRPr>
          </a:p>
        </p:txBody>
      </p:sp>
      <p:graphicFrame>
        <p:nvGraphicFramePr>
          <p:cNvPr id="5" name="Marcador de contenido 5">
            <a:extLst>
              <a:ext uri="{FF2B5EF4-FFF2-40B4-BE49-F238E27FC236}">
                <a16:creationId xmlns="" xmlns:a16="http://schemas.microsoft.com/office/drawing/2014/main" id="{57BF3D4E-DEC7-BE61-5448-9CF0EAD69303}"/>
              </a:ext>
            </a:extLst>
          </p:cNvPr>
          <p:cNvGraphicFramePr>
            <a:graphicFrameLocks noGrp="1"/>
          </p:cNvGraphicFramePr>
          <p:nvPr>
            <p:ph idx="1"/>
            <p:extLst>
              <p:ext uri="{D42A27DB-BD31-4B8C-83A1-F6EECF244321}">
                <p14:modId xmlns:p14="http://schemas.microsoft.com/office/powerpoint/2010/main" val="330202088"/>
              </p:ext>
            </p:extLst>
          </p:nvPr>
        </p:nvGraphicFramePr>
        <p:xfrm>
          <a:off x="1322310" y="1528980"/>
          <a:ext cx="6999654" cy="5160887"/>
        </p:xfrm>
        <a:graphic>
          <a:graphicData uri="http://schemas.openxmlformats.org/drawingml/2006/table">
            <a:tbl>
              <a:tblPr firstRow="1" firstCol="1" bandRow="1">
                <a:tableStyleId>{5C22544A-7EE6-4342-B048-85BDC9FD1C3A}</a:tableStyleId>
              </a:tblPr>
              <a:tblGrid>
                <a:gridCol w="2792728">
                  <a:extLst>
                    <a:ext uri="{9D8B030D-6E8A-4147-A177-3AD203B41FA5}">
                      <a16:colId xmlns="" xmlns:a16="http://schemas.microsoft.com/office/drawing/2014/main" val="20000"/>
                    </a:ext>
                  </a:extLst>
                </a:gridCol>
                <a:gridCol w="4206926">
                  <a:extLst>
                    <a:ext uri="{9D8B030D-6E8A-4147-A177-3AD203B41FA5}">
                      <a16:colId xmlns="" xmlns:a16="http://schemas.microsoft.com/office/drawing/2014/main" val="20001"/>
                    </a:ext>
                  </a:extLst>
                </a:gridCol>
              </a:tblGrid>
              <a:tr h="555295">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TIPO DE CONTRATACION</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spc="5"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SUBASTA</a:t>
                      </a:r>
                      <a:r>
                        <a:rPr lang="es-ES" sz="1800" spc="5"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INVERSA ELECTRONICA </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555295">
                <a:tc>
                  <a:txBody>
                    <a:bodyPr/>
                    <a:lstStyle/>
                    <a:p>
                      <a:pPr>
                        <a:lnSpc>
                          <a:spcPct val="115000"/>
                        </a:lnSpc>
                        <a:spcAft>
                          <a:spcPts val="1000"/>
                        </a:spcAft>
                      </a:pPr>
                      <a:r>
                        <a:rPr lang="es-ES" sz="1800" dirty="0">
                          <a:effectLst/>
                          <a:latin typeface="Century Gothic" panose="020B0502020202020204" pitchFamily="34" charset="0"/>
                          <a:ea typeface="Cambria" panose="02040503050406030204" pitchFamily="18" charset="0"/>
                          <a:cs typeface="Times New Roman" panose="02020603050405020304" pitchFamily="18" charset="0"/>
                        </a:rPr>
                        <a:t>CÓDIGO</a:t>
                      </a:r>
                      <a:r>
                        <a:rPr lang="es-ES" sz="1800" baseline="0" dirty="0">
                          <a:effectLst/>
                          <a:latin typeface="Century Gothic" panose="020B0502020202020204" pitchFamily="34" charset="0"/>
                          <a:ea typeface="Cambria" panose="02040503050406030204" pitchFamily="18" charset="0"/>
                          <a:cs typeface="Times New Roman" panose="02020603050405020304" pitchFamily="18" charset="0"/>
                        </a:rPr>
                        <a:t> DEL PROCESO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SIE-GADPR-AHUANO-2024-004</a:t>
                      </a:r>
                    </a:p>
                  </a:txBody>
                  <a:tcPr marL="68580" marR="68580" marT="0" marB="0"/>
                </a:tc>
                <a:extLst>
                  <a:ext uri="{0D108BD9-81ED-4DB2-BD59-A6C34878D82A}">
                    <a16:rowId xmlns="" xmlns:a16="http://schemas.microsoft.com/office/drawing/2014/main" val="10001"/>
                  </a:ext>
                </a:extLst>
              </a:tr>
              <a:tr h="555295">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MONTO INICIAL DEL CONTRATO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$ 59,964.00</a:t>
                      </a:r>
                    </a:p>
                  </a:txBody>
                  <a:tcPr marL="68580" marR="68580" marT="0" marB="0"/>
                </a:tc>
                <a:extLst>
                  <a:ext uri="{0D108BD9-81ED-4DB2-BD59-A6C34878D82A}">
                    <a16:rowId xmlns="" xmlns:a16="http://schemas.microsoft.com/office/drawing/2014/main" val="10002"/>
                  </a:ext>
                </a:extLst>
              </a:tr>
              <a:tr h="555295">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FECHA DE</a:t>
                      </a:r>
                      <a:r>
                        <a:rPr lang="es-EC" sz="1800" baseline="0" dirty="0">
                          <a:effectLst/>
                          <a:latin typeface="Century Gothic" panose="020B0502020202020204" pitchFamily="34" charset="0"/>
                          <a:ea typeface="Cambria" panose="02040503050406030204" pitchFamily="18" charset="0"/>
                        </a:rPr>
                        <a:t> LA ORDEN DE COMPRA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spc="5" baseline="0" dirty="0">
                          <a:solidFill>
                            <a:schemeClr val="tx1"/>
                          </a:solidFill>
                          <a:effectLst/>
                          <a:latin typeface="Century Gothic" panose="020B0502020202020204" pitchFamily="34" charset="0"/>
                          <a:ea typeface="Cambria" panose="02040503050406030204" pitchFamily="18" charset="0"/>
                        </a:rPr>
                        <a:t>14 DE FEBRERO DE 2024</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555295">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PLAZO DE EJECUCIÓN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es-ES" sz="1800" baseline="0" dirty="0">
                          <a:effectLst/>
                          <a:latin typeface="Century Gothic" panose="020B0502020202020204" pitchFamily="34" charset="0"/>
                          <a:ea typeface="Cambria" panose="02040503050406030204" pitchFamily="18" charset="0"/>
                          <a:cs typeface="+mn-cs"/>
                        </a:rPr>
                        <a:t>300 DIAS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55295">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ENTREGA</a:t>
                      </a:r>
                      <a:r>
                        <a:rPr lang="es-EC" sz="1800" baseline="0" dirty="0">
                          <a:effectLst/>
                          <a:latin typeface="Century Gothic" panose="020B0502020202020204" pitchFamily="34" charset="0"/>
                          <a:ea typeface="Cambria" panose="02040503050406030204" pitchFamily="18" charset="0"/>
                        </a:rPr>
                        <a:t> DEL BIEN/SERVICIO/OBRA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23 DE DICIEMBRE DE 2024</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437906">
                <a:tc>
                  <a:txBody>
                    <a:bodyPr/>
                    <a:lstStyle/>
                    <a:p>
                      <a:pPr>
                        <a:lnSpc>
                          <a:spcPct val="115000"/>
                        </a:lnSpc>
                        <a:spcAft>
                          <a:spcPts val="1000"/>
                        </a:spcAft>
                      </a:pPr>
                      <a:r>
                        <a:rPr lang="es-ES" sz="1800" dirty="0">
                          <a:effectLst/>
                          <a:latin typeface="Century Gothic" panose="020B0502020202020204" pitchFamily="34" charset="0"/>
                          <a:ea typeface="Cambria" panose="02040503050406030204" pitchFamily="18" charset="0"/>
                          <a:cs typeface="Times New Roman" panose="02020603050405020304" pitchFamily="18" charset="0"/>
                        </a:rPr>
                        <a:t>%</a:t>
                      </a:r>
                      <a:r>
                        <a:rPr lang="es-ES" sz="1800" baseline="0" dirty="0">
                          <a:effectLst/>
                          <a:latin typeface="Century Gothic" panose="020B0502020202020204" pitchFamily="34" charset="0"/>
                          <a:ea typeface="Cambria" panose="02040503050406030204" pitchFamily="18" charset="0"/>
                          <a:cs typeface="Times New Roman" panose="02020603050405020304" pitchFamily="18" charset="0"/>
                        </a:rPr>
                        <a:t> DE EFICIENCIA</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S"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100</a:t>
                      </a:r>
                      <a:r>
                        <a:rPr lang="es-ES" sz="1800" baseline="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rPr>
                        <a:t> %</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556086">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ADMINISTRADOR DEL CONTRATO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it-IT" sz="1800" dirty="0">
                          <a:solidFill>
                            <a:schemeClr val="tx1"/>
                          </a:solidFill>
                          <a:effectLst/>
                          <a:latin typeface="Century Gothic" panose="020B0502020202020204" pitchFamily="34" charset="0"/>
                          <a:ea typeface="Cambria" panose="02040503050406030204" pitchFamily="18" charset="0"/>
                          <a:cs typeface="+mn-cs"/>
                        </a:rPr>
                        <a:t>ING. KENDRA</a:t>
                      </a:r>
                      <a:r>
                        <a:rPr lang="it-IT" sz="1800" baseline="0" dirty="0">
                          <a:solidFill>
                            <a:schemeClr val="tx1"/>
                          </a:solidFill>
                          <a:effectLst/>
                          <a:latin typeface="Century Gothic" panose="020B0502020202020204" pitchFamily="34" charset="0"/>
                          <a:ea typeface="Cambria" panose="02040503050406030204" pitchFamily="18" charset="0"/>
                          <a:cs typeface="+mn-cs"/>
                        </a:rPr>
                        <a:t> JAZMIN PUMA YAURIPOMA</a:t>
                      </a:r>
                      <a:endParaRPr lang="es-EC" sz="1800" dirty="0">
                        <a:solidFill>
                          <a:schemeClr val="tx1"/>
                        </a:solidFill>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555295">
                <a:tc>
                  <a:txBody>
                    <a:bodyPr/>
                    <a:lstStyle/>
                    <a:p>
                      <a:pPr>
                        <a:lnSpc>
                          <a:spcPct val="115000"/>
                        </a:lnSpc>
                        <a:spcAft>
                          <a:spcPts val="1000"/>
                        </a:spcAft>
                      </a:pPr>
                      <a:r>
                        <a:rPr lang="es-EC" sz="1800" dirty="0">
                          <a:effectLst/>
                          <a:latin typeface="Century Gothic" panose="020B0502020202020204" pitchFamily="34" charset="0"/>
                          <a:ea typeface="Cambria" panose="02040503050406030204" pitchFamily="18" charset="0"/>
                        </a:rPr>
                        <a:t>MONTO TOTAL EJECUTADO. </a:t>
                      </a:r>
                      <a:endParaRPr lang="es-EC" sz="1800" dirty="0">
                        <a:effectLst/>
                        <a:latin typeface="Century Gothic" panose="020B0502020202020204" pitchFamily="34"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EC" sz="1800" kern="1200" dirty="0">
                          <a:solidFill>
                            <a:schemeClr val="tx1"/>
                          </a:solidFill>
                          <a:effectLst/>
                          <a:latin typeface="Century Gothic" panose="020B0502020202020204" pitchFamily="34" charset="0"/>
                          <a:ea typeface="Cambria" panose="02040503050406030204" pitchFamily="18" charset="0"/>
                          <a:cs typeface="+mn-cs"/>
                        </a:rPr>
                        <a:t>$ 59,964.00</a:t>
                      </a:r>
                    </a:p>
                  </a:txBody>
                  <a:tcPr marL="68580" marR="68580" marT="0" marB="0"/>
                </a:tc>
                <a:extLst>
                  <a:ext uri="{0D108BD9-81ED-4DB2-BD59-A6C34878D82A}">
                    <a16:rowId xmlns="" xmlns:a16="http://schemas.microsoft.com/office/drawing/2014/main" val="10008"/>
                  </a:ext>
                </a:extLst>
              </a:tr>
            </a:tbl>
          </a:graphicData>
        </a:graphic>
      </p:graphicFrame>
      <p:pic>
        <p:nvPicPr>
          <p:cNvPr id="4" name="Imagen 3">
            <a:extLst>
              <a:ext uri="{FF2B5EF4-FFF2-40B4-BE49-F238E27FC236}">
                <a16:creationId xmlns="" xmlns:a16="http://schemas.microsoft.com/office/drawing/2014/main" id="{267C074B-7317-FF62-090A-6CF30E406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0742" y="1656511"/>
            <a:ext cx="3328822" cy="4461390"/>
          </a:xfrm>
          <a:prstGeom prst="rect">
            <a:avLst/>
          </a:prstGeom>
          <a:ln>
            <a:noFill/>
          </a:ln>
          <a:effectLst>
            <a:softEdge rad="112500"/>
          </a:effectLst>
        </p:spPr>
      </p:pic>
    </p:spTree>
    <p:extLst>
      <p:ext uri="{BB962C8B-B14F-4D97-AF65-F5344CB8AC3E}">
        <p14:creationId xmlns:p14="http://schemas.microsoft.com/office/powerpoint/2010/main" val="8488740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759F0BAE-0FFE-4B1D-849A-53BF2CC83BDA}"/>
              </a:ext>
            </a:extLst>
          </p:cNvPr>
          <p:cNvSpPr txBox="1">
            <a:spLocks/>
          </p:cNvSpPr>
          <p:nvPr/>
        </p:nvSpPr>
        <p:spPr>
          <a:xfrm>
            <a:off x="1904352" y="322185"/>
            <a:ext cx="6934200" cy="5878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s-ES" b="1" dirty="0">
                <a:solidFill>
                  <a:schemeClr val="tx1"/>
                </a:solidFill>
              </a:rPr>
              <a:t>FOTOGRAFIAS: </a:t>
            </a:r>
            <a:endParaRPr lang="es-EC" b="1" dirty="0">
              <a:solidFill>
                <a:schemeClr val="tx1"/>
              </a:solidFill>
            </a:endParaRPr>
          </a:p>
        </p:txBody>
      </p:sp>
      <p:pic>
        <p:nvPicPr>
          <p:cNvPr id="3" name="Imagen 2">
            <a:extLst>
              <a:ext uri="{FF2B5EF4-FFF2-40B4-BE49-F238E27FC236}">
                <a16:creationId xmlns="" xmlns:a16="http://schemas.microsoft.com/office/drawing/2014/main" id="{A3210D27-BDBB-7EED-5ED8-9AE74FF6D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592" y="962261"/>
            <a:ext cx="3449992" cy="4102107"/>
          </a:xfrm>
          <a:prstGeom prst="rect">
            <a:avLst/>
          </a:prstGeom>
          <a:ln>
            <a:noFill/>
          </a:ln>
          <a:effectLst>
            <a:softEdge rad="112500"/>
          </a:effectLst>
        </p:spPr>
      </p:pic>
      <p:pic>
        <p:nvPicPr>
          <p:cNvPr id="5" name="Imagen 4">
            <a:extLst>
              <a:ext uri="{FF2B5EF4-FFF2-40B4-BE49-F238E27FC236}">
                <a16:creationId xmlns="" xmlns:a16="http://schemas.microsoft.com/office/drawing/2014/main" id="{7D4B42D4-45BA-3C73-CAB3-B9425F99DB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7663" y="815277"/>
            <a:ext cx="3301645" cy="4249091"/>
          </a:xfrm>
          <a:prstGeom prst="rect">
            <a:avLst/>
          </a:prstGeom>
          <a:ln>
            <a:noFill/>
          </a:ln>
          <a:effectLst>
            <a:softEdge rad="112500"/>
          </a:effectLst>
        </p:spPr>
      </p:pic>
      <p:pic>
        <p:nvPicPr>
          <p:cNvPr id="6" name="Imagen 5">
            <a:extLst>
              <a:ext uri="{FF2B5EF4-FFF2-40B4-BE49-F238E27FC236}">
                <a16:creationId xmlns="" xmlns:a16="http://schemas.microsoft.com/office/drawing/2014/main" id="{387B5796-F286-0590-4648-E5E5B9293B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2655" y="1109246"/>
            <a:ext cx="3073224" cy="3955122"/>
          </a:xfrm>
          <a:prstGeom prst="rect">
            <a:avLst/>
          </a:prstGeom>
          <a:ln>
            <a:noFill/>
          </a:ln>
          <a:effectLst>
            <a:softEdge rad="112500"/>
          </a:effectLst>
        </p:spPr>
      </p:pic>
    </p:spTree>
    <p:extLst>
      <p:ext uri="{BB962C8B-B14F-4D97-AF65-F5344CB8AC3E}">
        <p14:creationId xmlns:p14="http://schemas.microsoft.com/office/powerpoint/2010/main" val="361590514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 xmlns:a16="http://schemas.microsoft.com/office/drawing/2014/main" id="{87183EF1-90F3-49FC-85F2-B05BF418102F}"/>
              </a:ext>
            </a:extLst>
          </p:cNvPr>
          <p:cNvSpPr/>
          <p:nvPr/>
        </p:nvSpPr>
        <p:spPr>
          <a:xfrm>
            <a:off x="4571999" y="343746"/>
            <a:ext cx="2878668" cy="2661921"/>
          </a:xfrm>
          <a:prstGeom prst="ellipse">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ln>
                <a:solidFill>
                  <a:schemeClr val="accent1">
                    <a:lumMod val="60000"/>
                    <a:lumOff val="40000"/>
                  </a:schemeClr>
                </a:solidFill>
              </a:ln>
              <a:solidFill>
                <a:schemeClr val="accent1">
                  <a:lumMod val="60000"/>
                  <a:lumOff val="40000"/>
                </a:schemeClr>
              </a:solidFill>
            </a:endParaRPr>
          </a:p>
        </p:txBody>
      </p:sp>
      <p:sp>
        <p:nvSpPr>
          <p:cNvPr id="3" name="Marcador de contenido 2"/>
          <p:cNvSpPr>
            <a:spLocks noGrp="1"/>
          </p:cNvSpPr>
          <p:nvPr>
            <p:ph idx="1"/>
          </p:nvPr>
        </p:nvSpPr>
        <p:spPr>
          <a:xfrm>
            <a:off x="1392382" y="3117734"/>
            <a:ext cx="9872871" cy="2941320"/>
          </a:xfrm>
        </p:spPr>
        <p:txBody>
          <a:bodyPr>
            <a:normAutofit/>
          </a:bodyPr>
          <a:lstStyle/>
          <a:p>
            <a:pPr marL="0" indent="0" algn="ctr">
              <a:buNone/>
            </a:pPr>
            <a:r>
              <a:rPr lang="es-EC" sz="5400" b="1" dirty="0">
                <a:ln w="19050">
                  <a:solidFill>
                    <a:schemeClr val="tx1"/>
                  </a:solidFill>
                </a:ln>
                <a:solidFill>
                  <a:schemeClr val="tx1"/>
                </a:solidFill>
                <a:latin typeface="Bahnschrift SemiBold SemiConden" panose="020B0502040204020203" pitchFamily="34" charset="0"/>
              </a:rPr>
              <a:t>ACTIVIDADES Y AUTOGESTIONES POR PARTE DEL EJECUTIVO Y LEGISLATIVO DEL GAD PARROQUIAL</a:t>
            </a:r>
          </a:p>
        </p:txBody>
      </p:sp>
      <p:pic>
        <p:nvPicPr>
          <p:cNvPr id="4" name="Imagen 3">
            <a:extLst>
              <a:ext uri="{FF2B5EF4-FFF2-40B4-BE49-F238E27FC236}">
                <a16:creationId xmlns="" xmlns:a16="http://schemas.microsoft.com/office/drawing/2014/main" id="{CA16665A-7E0B-4DE8-9F54-83082B744E72}"/>
              </a:ext>
            </a:extLst>
          </p:cNvPr>
          <p:cNvPicPr>
            <a:picLocks noChangeAspect="1"/>
          </p:cNvPicPr>
          <p:nvPr/>
        </p:nvPicPr>
        <p:blipFill rotWithShape="1">
          <a:blip r:embed="rId2">
            <a:extLst>
              <a:ext uri="{28A0092B-C50C-407E-A947-70E740481C1C}">
                <a14:useLocalDpi xmlns:a14="http://schemas.microsoft.com/office/drawing/2010/main" val="0"/>
              </a:ext>
            </a:extLst>
          </a:blip>
          <a:srcRect l="-10244" r="-13801" b="-6517"/>
          <a:stretch/>
        </p:blipFill>
        <p:spPr>
          <a:xfrm>
            <a:off x="4789447" y="621454"/>
            <a:ext cx="2444507" cy="2286001"/>
          </a:xfrm>
          <a:prstGeom prst="ellipse">
            <a:avLst/>
          </a:prstGeom>
        </p:spPr>
      </p:pic>
    </p:spTree>
    <p:extLst>
      <p:ext uri="{BB962C8B-B14F-4D97-AF65-F5344CB8AC3E}">
        <p14:creationId xmlns:p14="http://schemas.microsoft.com/office/powerpoint/2010/main" val="276477150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0F833D1-B4C0-43B8-BCDD-B5034619E1AE}"/>
              </a:ext>
            </a:extLst>
          </p:cNvPr>
          <p:cNvSpPr>
            <a:spLocks noGrp="1"/>
          </p:cNvSpPr>
          <p:nvPr>
            <p:ph type="title"/>
          </p:nvPr>
        </p:nvSpPr>
        <p:spPr>
          <a:xfrm>
            <a:off x="1752416" y="0"/>
            <a:ext cx="10046861" cy="1280890"/>
          </a:xfrm>
        </p:spPr>
        <p:txBody>
          <a:bodyPr>
            <a:normAutofit fontScale="90000"/>
          </a:bodyPr>
          <a:lstStyle/>
          <a:p>
            <a:pPr algn="just"/>
            <a:r>
              <a:rPr lang="es-EC" sz="2200" b="1" dirty="0">
                <a:solidFill>
                  <a:schemeClr val="tx1"/>
                </a:solidFill>
                <a:effectLst/>
                <a:ea typeface="Calibri" panose="020F0502020204030204" pitchFamily="34" charset="0"/>
                <a:cs typeface="Times New Roman" panose="02020603050405020304" pitchFamily="18" charset="0"/>
              </a:rPr>
              <a:t>CONVENIO TRIPARTITO DE COOPERACIÓN INTERINSTITUCIONAL Y DE TRANSFERENCIA DE RECURSOS ECONOMICOS DEL GOBIERNO AUTÓNOMO DESCENTRALIZADO PROVINCIAL DE NAPO, EL GOBIERNO AUTÓNOMO DESCENTRALIZADO PARROQUIAL RURAL DE AHUANO A FAVOR DEL GOBIERNO AUTÓNOMO DESCENTRALIZADO MUNICIPAL DE TENA</a:t>
            </a:r>
            <a:r>
              <a:rPr lang="es-EC" sz="1800" b="1" dirty="0">
                <a:effectLst/>
                <a:ea typeface="Calibri" panose="020F0502020204030204" pitchFamily="34" charset="0"/>
                <a:cs typeface="Times New Roman" panose="02020603050405020304" pitchFamily="18" charset="0"/>
              </a:rPr>
              <a:t/>
            </a:r>
            <a:br>
              <a:rPr lang="es-EC" sz="1800" b="1" dirty="0">
                <a:effectLst/>
                <a:ea typeface="Calibri" panose="020F0502020204030204" pitchFamily="34" charset="0"/>
                <a:cs typeface="Times New Roman" panose="02020603050405020304" pitchFamily="18" charset="0"/>
              </a:rPr>
            </a:br>
            <a:endParaRPr lang="es-EC" sz="2000" b="1" dirty="0">
              <a:solidFill>
                <a:schemeClr val="tx1"/>
              </a:solidFill>
              <a:cs typeface="Arial" panose="020B0604020202020204" pitchFamily="34" charset="0"/>
            </a:endParaRPr>
          </a:p>
        </p:txBody>
      </p:sp>
      <p:graphicFrame>
        <p:nvGraphicFramePr>
          <p:cNvPr id="6" name="Diagrama 5">
            <a:extLst>
              <a:ext uri="{FF2B5EF4-FFF2-40B4-BE49-F238E27FC236}">
                <a16:creationId xmlns="" xmlns:a16="http://schemas.microsoft.com/office/drawing/2014/main" id="{B506A08B-0A12-C810-A728-3FD6DD6D4F35}"/>
              </a:ext>
            </a:extLst>
          </p:cNvPr>
          <p:cNvGraphicFramePr/>
          <p:nvPr>
            <p:extLst>
              <p:ext uri="{D42A27DB-BD31-4B8C-83A1-F6EECF244321}">
                <p14:modId xmlns:p14="http://schemas.microsoft.com/office/powerpoint/2010/main" val="1258041451"/>
              </p:ext>
            </p:extLst>
          </p:nvPr>
        </p:nvGraphicFramePr>
        <p:xfrm>
          <a:off x="1395635" y="1873441"/>
          <a:ext cx="9904776" cy="45523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810120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36889" y="624110"/>
            <a:ext cx="9867723" cy="1280890"/>
          </a:xfrm>
        </p:spPr>
        <p:txBody>
          <a:bodyPr>
            <a:noAutofit/>
          </a:bodyPr>
          <a:lstStyle/>
          <a:p>
            <a:pPr algn="just"/>
            <a:r>
              <a:rPr lang="es-ES" sz="2400" b="1" dirty="0" smtClean="0">
                <a:solidFill>
                  <a:schemeClr val="tx1"/>
                </a:solidFill>
              </a:rPr>
              <a:t>FINANCIAMIENTO DE LA OBRA DENOMINADA: </a:t>
            </a:r>
            <a:r>
              <a:rPr lang="es-EC" sz="2400" b="1" dirty="0">
                <a:solidFill>
                  <a:schemeClr val="tx1"/>
                </a:solidFill>
              </a:rPr>
              <a:t>CONSTRUCCIÓN DEL ESTADIO EMBLEMÁTICO PARA LA PARROQUIA AHUANO, CANTÓN TENA, PROVINCIA DE NAPO</a:t>
            </a:r>
            <a:r>
              <a:rPr lang="es-EC" sz="2400" b="1" dirty="0">
                <a:solidFill>
                  <a:schemeClr val="tx1"/>
                </a:solidFill>
                <a:cs typeface="Times New Roman" panose="02020603050405020304" pitchFamily="18" charset="0"/>
              </a:rPr>
              <a:t> </a:t>
            </a:r>
            <a:r>
              <a:rPr lang="es-EC" sz="2400" b="1" dirty="0">
                <a:solidFill>
                  <a:schemeClr val="tx1"/>
                </a:solidFill>
              </a:rPr>
              <a:t/>
            </a:r>
            <a:br>
              <a:rPr lang="es-EC" sz="2400" b="1" dirty="0">
                <a:solidFill>
                  <a:schemeClr val="tx1"/>
                </a:solidFill>
              </a:rPr>
            </a:br>
            <a:r>
              <a:rPr lang="es-ES" sz="2400" b="1" dirty="0" smtClean="0">
                <a:solidFill>
                  <a:schemeClr val="tx1"/>
                </a:solidFill>
              </a:rPr>
              <a:t> </a:t>
            </a:r>
            <a:br>
              <a:rPr lang="es-ES" sz="2400" b="1" dirty="0" smtClean="0">
                <a:solidFill>
                  <a:schemeClr val="tx1"/>
                </a:solidFill>
              </a:rPr>
            </a:br>
            <a:endParaRPr lang="es-EC" sz="2400" b="1" dirty="0">
              <a:solidFill>
                <a:schemeClr val="tx1"/>
              </a:solidFill>
            </a:endParaRPr>
          </a:p>
        </p:txBody>
      </p:sp>
      <p:graphicFrame>
        <p:nvGraphicFramePr>
          <p:cNvPr id="4" name="Tabla 3">
            <a:extLst>
              <a:ext uri="{FF2B5EF4-FFF2-40B4-BE49-F238E27FC236}">
                <a16:creationId xmlns="" xmlns:a16="http://schemas.microsoft.com/office/drawing/2014/main" id="{D024111A-0A92-C4BC-8EBB-66E3811E84D8}"/>
              </a:ext>
            </a:extLst>
          </p:cNvPr>
          <p:cNvGraphicFramePr>
            <a:graphicFrameLocks noGrp="1"/>
          </p:cNvGraphicFramePr>
          <p:nvPr>
            <p:extLst>
              <p:ext uri="{D42A27DB-BD31-4B8C-83A1-F6EECF244321}">
                <p14:modId xmlns:p14="http://schemas.microsoft.com/office/powerpoint/2010/main" val="4146057180"/>
              </p:ext>
            </p:extLst>
          </p:nvPr>
        </p:nvGraphicFramePr>
        <p:xfrm>
          <a:off x="1717372" y="2257778"/>
          <a:ext cx="9921472" cy="3409244"/>
        </p:xfrm>
        <a:graphic>
          <a:graphicData uri="http://schemas.openxmlformats.org/drawingml/2006/table">
            <a:tbl>
              <a:tblPr firstRow="1" firstCol="1" bandRow="1">
                <a:tableStyleId>{5C22544A-7EE6-4342-B048-85BDC9FD1C3A}</a:tableStyleId>
              </a:tblPr>
              <a:tblGrid>
                <a:gridCol w="5488473">
                  <a:extLst>
                    <a:ext uri="{9D8B030D-6E8A-4147-A177-3AD203B41FA5}">
                      <a16:colId xmlns="" xmlns:a16="http://schemas.microsoft.com/office/drawing/2014/main" val="1000644641"/>
                    </a:ext>
                  </a:extLst>
                </a:gridCol>
                <a:gridCol w="4432999">
                  <a:extLst>
                    <a:ext uri="{9D8B030D-6E8A-4147-A177-3AD203B41FA5}">
                      <a16:colId xmlns="" xmlns:a16="http://schemas.microsoft.com/office/drawing/2014/main" val="320381859"/>
                    </a:ext>
                  </a:extLst>
                </a:gridCol>
              </a:tblGrid>
              <a:tr h="521799">
                <a:tc>
                  <a:txBody>
                    <a:bodyPr/>
                    <a:lstStyle/>
                    <a:p>
                      <a:pPr algn="ctr">
                        <a:lnSpc>
                          <a:spcPct val="115000"/>
                        </a:lnSpc>
                        <a:spcAft>
                          <a:spcPts val="1000"/>
                        </a:spcAft>
                      </a:pPr>
                      <a:r>
                        <a:rPr lang="es-EC" sz="2800" dirty="0">
                          <a:effectLst/>
                        </a:rPr>
                        <a:t>ENTIDAD</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C" sz="2800">
                          <a:effectLst/>
                        </a:rPr>
                        <a:t>MONTO</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749158023"/>
                  </a:ext>
                </a:extLst>
              </a:tr>
              <a:tr h="1024696">
                <a:tc>
                  <a:txBody>
                    <a:bodyPr/>
                    <a:lstStyle/>
                    <a:p>
                      <a:pPr>
                        <a:lnSpc>
                          <a:spcPct val="115000"/>
                        </a:lnSpc>
                        <a:spcAft>
                          <a:spcPts val="1000"/>
                        </a:spcAft>
                      </a:pPr>
                      <a:r>
                        <a:rPr lang="es-EC" sz="2800">
                          <a:effectLst/>
                        </a:rPr>
                        <a:t>GAD PROVINCIAL DE NAPO</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C" sz="2800" dirty="0">
                          <a:effectLst/>
                        </a:rPr>
                        <a:t>$  321,149.93</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8054728"/>
                  </a:ext>
                </a:extLst>
              </a:tr>
              <a:tr h="608301">
                <a:tc>
                  <a:txBody>
                    <a:bodyPr/>
                    <a:lstStyle/>
                    <a:p>
                      <a:pPr>
                        <a:lnSpc>
                          <a:spcPct val="115000"/>
                        </a:lnSpc>
                        <a:spcAft>
                          <a:spcPts val="1000"/>
                        </a:spcAft>
                      </a:pPr>
                      <a:r>
                        <a:rPr lang="es-EC" sz="2800">
                          <a:effectLst/>
                        </a:rPr>
                        <a:t>GAD MUNICIPAL DE TENA</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C" sz="2800" dirty="0">
                          <a:effectLst/>
                        </a:rPr>
                        <a:t>$ 321,208.80</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933838563"/>
                  </a:ext>
                </a:extLst>
              </a:tr>
              <a:tr h="1254448">
                <a:tc>
                  <a:txBody>
                    <a:bodyPr/>
                    <a:lstStyle/>
                    <a:p>
                      <a:pPr>
                        <a:lnSpc>
                          <a:spcPct val="115000"/>
                        </a:lnSpc>
                        <a:spcAft>
                          <a:spcPts val="1000"/>
                        </a:spcAft>
                      </a:pPr>
                      <a:r>
                        <a:rPr lang="es-EC" sz="2800" dirty="0">
                          <a:effectLst/>
                        </a:rPr>
                        <a:t>GAD PARROQUIAL DE AHUANO</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C" sz="2800" dirty="0">
                          <a:effectLst/>
                        </a:rPr>
                        <a:t>$ 100,144.11</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291952461"/>
                  </a:ext>
                </a:extLst>
              </a:tr>
            </a:tbl>
          </a:graphicData>
        </a:graphic>
      </p:graphicFrame>
    </p:spTree>
    <p:extLst>
      <p:ext uri="{BB962C8B-B14F-4D97-AF65-F5344CB8AC3E}">
        <p14:creationId xmlns:p14="http://schemas.microsoft.com/office/powerpoint/2010/main" val="147215809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0F833D1-B4C0-43B8-BCDD-B5034619E1AE}"/>
              </a:ext>
            </a:extLst>
          </p:cNvPr>
          <p:cNvSpPr>
            <a:spLocks noGrp="1"/>
          </p:cNvSpPr>
          <p:nvPr>
            <p:ph type="title"/>
          </p:nvPr>
        </p:nvSpPr>
        <p:spPr>
          <a:xfrm>
            <a:off x="1967089" y="276578"/>
            <a:ext cx="9875520" cy="1356360"/>
          </a:xfrm>
        </p:spPr>
        <p:txBody>
          <a:bodyPr>
            <a:noAutofit/>
          </a:bodyPr>
          <a:lstStyle/>
          <a:p>
            <a:pPr algn="just"/>
            <a:r>
              <a:rPr lang="es-EC" sz="2600" b="1" dirty="0" smtClean="0">
                <a:solidFill>
                  <a:schemeClr val="tx1"/>
                </a:solidFill>
                <a:effectLst/>
                <a:ea typeface="Calibri" panose="020F0502020204030204" pitchFamily="34" charset="0"/>
              </a:rPr>
              <a:t>GESTIONES PARA FIRMA DE CONVENIO CON LA SECRETARIA DE GESTION Y </a:t>
            </a:r>
            <a:r>
              <a:rPr lang="es-EC" sz="2600" b="1" dirty="0">
                <a:solidFill>
                  <a:schemeClr val="tx1"/>
                </a:solidFill>
                <a:effectLst/>
                <a:ea typeface="Calibri" panose="020F0502020204030204" pitchFamily="34" charset="0"/>
              </a:rPr>
              <a:t>DESARROLLO DE PUEBLOS Y </a:t>
            </a:r>
            <a:r>
              <a:rPr lang="es-EC" sz="2600" b="1" dirty="0" smtClean="0">
                <a:solidFill>
                  <a:schemeClr val="tx1"/>
                </a:solidFill>
                <a:effectLst/>
                <a:ea typeface="Calibri" panose="020F0502020204030204" pitchFamily="34" charset="0"/>
              </a:rPr>
              <a:t>NACIONALIDADES</a:t>
            </a:r>
            <a:endParaRPr lang="es-EC" sz="2600" b="1" dirty="0">
              <a:solidFill>
                <a:schemeClr val="tx1"/>
              </a:solidFill>
              <a:cs typeface="Arial" panose="020B0604020202020204" pitchFamily="34" charset="0"/>
            </a:endParaRPr>
          </a:p>
        </p:txBody>
      </p:sp>
      <p:graphicFrame>
        <p:nvGraphicFramePr>
          <p:cNvPr id="7" name="Diagrama 6">
            <a:extLst>
              <a:ext uri="{FF2B5EF4-FFF2-40B4-BE49-F238E27FC236}">
                <a16:creationId xmlns="" xmlns:a16="http://schemas.microsoft.com/office/drawing/2014/main" id="{591F6D1C-147A-C1F1-0DA9-D660F7F432E9}"/>
              </a:ext>
            </a:extLst>
          </p:cNvPr>
          <p:cNvGraphicFramePr/>
          <p:nvPr>
            <p:extLst>
              <p:ext uri="{D42A27DB-BD31-4B8C-83A1-F6EECF244321}">
                <p14:modId xmlns:p14="http://schemas.microsoft.com/office/powerpoint/2010/main" val="2955928905"/>
              </p:ext>
            </p:extLst>
          </p:nvPr>
        </p:nvGraphicFramePr>
        <p:xfrm>
          <a:off x="1732946" y="1378242"/>
          <a:ext cx="10278432" cy="5395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76377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 xmlns:a16="http://schemas.microsoft.com/office/drawing/2014/main" id="{33F086E6-E6A7-4E5B-8A0A-F2307E06724D}"/>
              </a:ext>
            </a:extLst>
          </p:cNvPr>
          <p:cNvSpPr txBox="1"/>
          <p:nvPr/>
        </p:nvSpPr>
        <p:spPr>
          <a:xfrm>
            <a:off x="1691162" y="64746"/>
            <a:ext cx="10218616" cy="1328377"/>
          </a:xfrm>
          <a:prstGeom prst="rect">
            <a:avLst/>
          </a:prstGeom>
          <a:noFill/>
        </p:spPr>
        <p:txBody>
          <a:bodyPr wrap="square">
            <a:spAutoFit/>
          </a:bodyPr>
          <a:lstStyle/>
          <a:p>
            <a:pPr algn="just">
              <a:lnSpc>
                <a:spcPct val="115000"/>
              </a:lnSpc>
              <a:spcAft>
                <a:spcPts val="1000"/>
              </a:spcAft>
            </a:pPr>
            <a:r>
              <a:rPr lang="es-EC" sz="2400" b="1" dirty="0">
                <a:effectLst/>
                <a:latin typeface="+mj-lt"/>
                <a:ea typeface="Calibri" panose="020F0502020204030204" pitchFamily="34" charset="0"/>
                <a:cs typeface="Times New Roman" panose="02020603050405020304" pitchFamily="18" charset="0"/>
              </a:rPr>
              <a:t>SEGUIMIENTO AL PROYECTO POSTULADO ANTE LA SECRETARÍA TÉCNICA DE LA CIRCUNSCRIPCIÓN TERRITORIAL ESPECIAL AMAZÓNICA</a:t>
            </a:r>
            <a:endParaRPr lang="es-EC" sz="2000" dirty="0">
              <a:effectLst/>
              <a:latin typeface="+mj-lt"/>
              <a:ea typeface="Calibri" panose="020F0502020204030204" pitchFamily="34" charset="0"/>
              <a:cs typeface="Times New Roman" panose="02020603050405020304" pitchFamily="18" charset="0"/>
            </a:endParaRPr>
          </a:p>
        </p:txBody>
      </p:sp>
      <p:graphicFrame>
        <p:nvGraphicFramePr>
          <p:cNvPr id="7" name="Diagrama 6">
            <a:extLst>
              <a:ext uri="{FF2B5EF4-FFF2-40B4-BE49-F238E27FC236}">
                <a16:creationId xmlns="" xmlns:a16="http://schemas.microsoft.com/office/drawing/2014/main" id="{75E6A825-6060-2093-F388-2FBD0F727D7D}"/>
              </a:ext>
            </a:extLst>
          </p:cNvPr>
          <p:cNvGraphicFramePr/>
          <p:nvPr>
            <p:extLst>
              <p:ext uri="{D42A27DB-BD31-4B8C-83A1-F6EECF244321}">
                <p14:modId xmlns:p14="http://schemas.microsoft.com/office/powerpoint/2010/main" val="89210538"/>
              </p:ext>
            </p:extLst>
          </p:nvPr>
        </p:nvGraphicFramePr>
        <p:xfrm>
          <a:off x="351692" y="1393122"/>
          <a:ext cx="10948486" cy="5030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907775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1413" y="590243"/>
            <a:ext cx="8911687" cy="1280890"/>
          </a:xfrm>
        </p:spPr>
        <p:txBody>
          <a:bodyPr/>
          <a:lstStyle/>
          <a:p>
            <a:pPr algn="ctr"/>
            <a:r>
              <a:rPr lang="es-ES" b="1" dirty="0" smtClean="0">
                <a:solidFill>
                  <a:schemeClr val="tx1"/>
                </a:solidFill>
              </a:rPr>
              <a:t>FINANCIAMIENTO  PROYECTO STCTEA</a:t>
            </a:r>
            <a:r>
              <a:rPr lang="es-ES" dirty="0" smtClean="0"/>
              <a:t/>
            </a:r>
            <a:br>
              <a:rPr lang="es-ES" dirty="0" smtClean="0"/>
            </a:br>
            <a:endParaRPr lang="es-EC" dirty="0"/>
          </a:p>
        </p:txBody>
      </p:sp>
      <p:pic>
        <p:nvPicPr>
          <p:cNvPr id="4" name="Imagen 3">
            <a:extLst>
              <a:ext uri="{FF2B5EF4-FFF2-40B4-BE49-F238E27FC236}">
                <a16:creationId xmlns="" xmlns:a16="http://schemas.microsoft.com/office/drawing/2014/main" id="{0CA09086-ADE1-2179-511C-E066423350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0256" y="1984553"/>
            <a:ext cx="10104356" cy="3714757"/>
          </a:xfrm>
          <a:prstGeom prst="rect">
            <a:avLst/>
          </a:prstGeom>
          <a:noFill/>
          <a:ln>
            <a:noFill/>
          </a:ln>
        </p:spPr>
      </p:pic>
    </p:spTree>
    <p:extLst>
      <p:ext uri="{BB962C8B-B14F-4D97-AF65-F5344CB8AC3E}">
        <p14:creationId xmlns:p14="http://schemas.microsoft.com/office/powerpoint/2010/main" val="11846762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 xmlns:a16="http://schemas.microsoft.com/office/drawing/2014/main" id="{527823AA-0562-DEB5-D69A-C536E87859F0}"/>
              </a:ext>
            </a:extLst>
          </p:cNvPr>
          <p:cNvSpPr txBox="1"/>
          <p:nvPr/>
        </p:nvSpPr>
        <p:spPr>
          <a:xfrm>
            <a:off x="1961228" y="201217"/>
            <a:ext cx="10072728" cy="1083374"/>
          </a:xfrm>
          <a:prstGeom prst="rect">
            <a:avLst/>
          </a:prstGeom>
          <a:noFill/>
        </p:spPr>
        <p:txBody>
          <a:bodyPr wrap="square">
            <a:spAutoFit/>
          </a:bodyPr>
          <a:lstStyle/>
          <a:p>
            <a:pPr algn="just">
              <a:lnSpc>
                <a:spcPct val="115000"/>
              </a:lnSpc>
              <a:spcAft>
                <a:spcPts val="1000"/>
              </a:spcAft>
            </a:pPr>
            <a:r>
              <a:rPr lang="es-EC" sz="2800" b="1" dirty="0">
                <a:effectLst/>
                <a:latin typeface="+mj-lt"/>
                <a:ea typeface="Calibri" panose="020F0502020204030204" pitchFamily="34" charset="0"/>
                <a:cs typeface="Times New Roman" panose="02020603050405020304" pitchFamily="18" charset="0"/>
              </a:rPr>
              <a:t>GESTIONES PARA FIRMA DE CONVENIO CON EL MINISTERIO DE INCLUSIÓN ECONOMICA Y SOCIAL – MIES</a:t>
            </a:r>
            <a:endParaRPr lang="es-EC" sz="2400" dirty="0">
              <a:effectLst/>
              <a:latin typeface="+mj-lt"/>
              <a:ea typeface="Calibri" panose="020F0502020204030204" pitchFamily="34" charset="0"/>
              <a:cs typeface="Times New Roman" panose="02020603050405020304" pitchFamily="18" charset="0"/>
            </a:endParaRPr>
          </a:p>
        </p:txBody>
      </p:sp>
      <p:graphicFrame>
        <p:nvGraphicFramePr>
          <p:cNvPr id="10" name="Diagrama 9">
            <a:extLst>
              <a:ext uri="{FF2B5EF4-FFF2-40B4-BE49-F238E27FC236}">
                <a16:creationId xmlns="" xmlns:a16="http://schemas.microsoft.com/office/drawing/2014/main" id="{5A1E11F9-4CD1-F527-2DF2-50AABAF3985E}"/>
              </a:ext>
            </a:extLst>
          </p:cNvPr>
          <p:cNvGraphicFramePr/>
          <p:nvPr>
            <p:extLst>
              <p:ext uri="{D42A27DB-BD31-4B8C-83A1-F6EECF244321}">
                <p14:modId xmlns:p14="http://schemas.microsoft.com/office/powerpoint/2010/main" val="2888865702"/>
              </p:ext>
            </p:extLst>
          </p:nvPr>
        </p:nvGraphicFramePr>
        <p:xfrm>
          <a:off x="2051538" y="1284590"/>
          <a:ext cx="9892105" cy="5398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97697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 xmlns:a16="http://schemas.microsoft.com/office/drawing/2014/main" id="{F9F6455D-12B9-4208-78B8-83FFA7B897C0}"/>
              </a:ext>
            </a:extLst>
          </p:cNvPr>
          <p:cNvSpPr txBox="1"/>
          <p:nvPr/>
        </p:nvSpPr>
        <p:spPr>
          <a:xfrm>
            <a:off x="1718299" y="381738"/>
            <a:ext cx="9161585" cy="1122359"/>
          </a:xfrm>
          <a:prstGeom prst="rect">
            <a:avLst/>
          </a:prstGeom>
          <a:noFill/>
        </p:spPr>
        <p:txBody>
          <a:bodyPr wrap="square">
            <a:spAutoFit/>
          </a:bodyPr>
          <a:lstStyle/>
          <a:p>
            <a:pPr algn="just">
              <a:lnSpc>
                <a:spcPct val="115000"/>
              </a:lnSpc>
              <a:spcAft>
                <a:spcPts val="1000"/>
              </a:spcAft>
            </a:pPr>
            <a:r>
              <a:rPr lang="es-EC" sz="2000" b="1" dirty="0">
                <a:solidFill>
                  <a:srgbClr val="000000"/>
                </a:solidFill>
                <a:effectLst/>
                <a:latin typeface="+mj-lt"/>
                <a:ea typeface="Calibri" panose="020F0502020204030204" pitchFamily="34" charset="0"/>
                <a:cs typeface="Times New Roman" panose="02020603050405020304" pitchFamily="18" charset="0"/>
              </a:rPr>
              <a:t>REUNIONES CON LA CIUDADANÍA PARA LA DELIMITACIÓN DE BARRIOS DE LA ZONA URBANA DE LA PARROQUIA, CONJUNTAMENTE CON TÉCNICOS DEL GAD MUNICIPAL DE TENA.</a:t>
            </a:r>
            <a:endParaRPr lang="es-EC" dirty="0">
              <a:effectLst/>
              <a:latin typeface="+mj-lt"/>
              <a:ea typeface="Calibri" panose="020F0502020204030204" pitchFamily="34" charset="0"/>
              <a:cs typeface="Times New Roman" panose="02020603050405020304" pitchFamily="18" charset="0"/>
            </a:endParaRPr>
          </a:p>
        </p:txBody>
      </p:sp>
      <p:pic>
        <p:nvPicPr>
          <p:cNvPr id="10" name="Imagen 9">
            <a:extLst>
              <a:ext uri="{FF2B5EF4-FFF2-40B4-BE49-F238E27FC236}">
                <a16:creationId xmlns="" xmlns:a16="http://schemas.microsoft.com/office/drawing/2014/main" id="{90D1D70B-85FA-C31C-AF41-EE73F2C6646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5187" y="1422204"/>
            <a:ext cx="4271520" cy="3382456"/>
          </a:xfrm>
          <a:prstGeom prst="rect">
            <a:avLst/>
          </a:prstGeom>
          <a:ln>
            <a:noFill/>
          </a:ln>
          <a:effectLst>
            <a:softEdge rad="112500"/>
          </a:effectLst>
        </p:spPr>
      </p:pic>
      <p:pic>
        <p:nvPicPr>
          <p:cNvPr id="11" name="Imagen 10">
            <a:extLst>
              <a:ext uri="{FF2B5EF4-FFF2-40B4-BE49-F238E27FC236}">
                <a16:creationId xmlns="" xmlns:a16="http://schemas.microsoft.com/office/drawing/2014/main" id="{F30536E4-7844-AB6A-74D0-9C268B6825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2229" y="1192264"/>
            <a:ext cx="3730765" cy="2520391"/>
          </a:xfrm>
          <a:prstGeom prst="rect">
            <a:avLst/>
          </a:prstGeom>
          <a:ln>
            <a:noFill/>
          </a:ln>
          <a:effectLst>
            <a:softEdge rad="112500"/>
          </a:effectLst>
        </p:spPr>
      </p:pic>
      <p:pic>
        <p:nvPicPr>
          <p:cNvPr id="12" name="Imagen 11">
            <a:extLst>
              <a:ext uri="{FF2B5EF4-FFF2-40B4-BE49-F238E27FC236}">
                <a16:creationId xmlns="" xmlns:a16="http://schemas.microsoft.com/office/drawing/2014/main" id="{2F9E8301-CFC1-A63B-E6CA-1A8054F995A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12018" y="3839254"/>
            <a:ext cx="4180205" cy="2941320"/>
          </a:xfrm>
          <a:prstGeom prst="rect">
            <a:avLst/>
          </a:prstGeom>
          <a:noFill/>
          <a:ln>
            <a:noFill/>
          </a:ln>
        </p:spPr>
      </p:pic>
      <p:sp>
        <p:nvSpPr>
          <p:cNvPr id="13" name="Rectángulo 12">
            <a:extLst>
              <a:ext uri="{FF2B5EF4-FFF2-40B4-BE49-F238E27FC236}">
                <a16:creationId xmlns="" xmlns:a16="http://schemas.microsoft.com/office/drawing/2014/main" id="{762B960D-A7E9-93AA-4028-EBF59F25710F}"/>
              </a:ext>
            </a:extLst>
          </p:cNvPr>
          <p:cNvSpPr/>
          <p:nvPr/>
        </p:nvSpPr>
        <p:spPr>
          <a:xfrm>
            <a:off x="4623507" y="4804660"/>
            <a:ext cx="2823845" cy="1448435"/>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1400" b="1" dirty="0">
                <a:effectLst/>
                <a:latin typeface="+mj-lt"/>
                <a:ea typeface="Calibri" panose="020F0502020204030204" pitchFamily="34" charset="0"/>
                <a:cs typeface="Times New Roman" panose="02020603050405020304" pitchFamily="18" charset="0"/>
              </a:rPr>
              <a:t>BARRIOS CONSIDERADOS:</a:t>
            </a:r>
            <a:endParaRPr lang="es-EC" sz="1400" dirty="0">
              <a:effectLst/>
              <a:latin typeface="+mj-lt"/>
              <a:ea typeface="Calibri" panose="020F0502020204030204" pitchFamily="34" charset="0"/>
              <a:cs typeface="Times New Roman" panose="02020603050405020304" pitchFamily="18" charset="0"/>
            </a:endParaRPr>
          </a:p>
          <a:p>
            <a:pPr marL="457200" indent="-228600">
              <a:lnSpc>
                <a:spcPct val="115000"/>
              </a:lnSpc>
            </a:pPr>
            <a:r>
              <a:rPr lang="es-ES" sz="1400" dirty="0" smtClean="0">
                <a:effectLst/>
                <a:latin typeface="+mj-lt"/>
                <a:ea typeface="Calibri" panose="020F0502020204030204" pitchFamily="34" charset="0"/>
                <a:cs typeface="Times New Roman" panose="02020603050405020304" pitchFamily="18" charset="0"/>
              </a:rPr>
              <a:t>BARRIO GUADALUPANO</a:t>
            </a:r>
            <a:endParaRPr lang="es-EC" sz="1400" dirty="0" smtClean="0">
              <a:effectLst/>
              <a:latin typeface="+mj-lt"/>
              <a:ea typeface="Calibri" panose="020F0502020204030204" pitchFamily="34" charset="0"/>
              <a:cs typeface="Times New Roman" panose="02020603050405020304" pitchFamily="18" charset="0"/>
            </a:endParaRPr>
          </a:p>
          <a:p>
            <a:pPr marL="457200" indent="-228600">
              <a:lnSpc>
                <a:spcPct val="115000"/>
              </a:lnSpc>
            </a:pPr>
            <a:r>
              <a:rPr lang="es-ES" sz="1400" dirty="0" smtClean="0">
                <a:effectLst/>
                <a:latin typeface="+mj-lt"/>
                <a:ea typeface="Calibri" panose="020F0502020204030204" pitchFamily="34" charset="0"/>
                <a:cs typeface="Times New Roman" panose="02020603050405020304" pitchFamily="18" charset="0"/>
              </a:rPr>
              <a:t>BARRIO CENTRAL</a:t>
            </a:r>
            <a:endParaRPr lang="es-EC" sz="1400" dirty="0" smtClean="0">
              <a:effectLst/>
              <a:latin typeface="+mj-lt"/>
              <a:ea typeface="Calibri" panose="020F0502020204030204" pitchFamily="34" charset="0"/>
              <a:cs typeface="Times New Roman" panose="02020603050405020304" pitchFamily="18" charset="0"/>
            </a:endParaRPr>
          </a:p>
          <a:p>
            <a:pPr marL="457200" indent="-228600">
              <a:lnSpc>
                <a:spcPct val="115000"/>
              </a:lnSpc>
            </a:pPr>
            <a:r>
              <a:rPr lang="es-ES" sz="1400" dirty="0" smtClean="0">
                <a:effectLst/>
                <a:latin typeface="+mj-lt"/>
                <a:ea typeface="Calibri" panose="020F0502020204030204" pitchFamily="34" charset="0"/>
                <a:cs typeface="Times New Roman" panose="02020603050405020304" pitchFamily="18" charset="0"/>
              </a:rPr>
              <a:t>BARRIO HELICONIAS</a:t>
            </a:r>
            <a:endParaRPr lang="es-EC" sz="1400" dirty="0" smtClean="0">
              <a:effectLst/>
              <a:latin typeface="+mj-lt"/>
              <a:ea typeface="Calibri" panose="020F0502020204030204" pitchFamily="34" charset="0"/>
              <a:cs typeface="Times New Roman" panose="02020603050405020304" pitchFamily="18" charset="0"/>
            </a:endParaRPr>
          </a:p>
          <a:p>
            <a:pPr marL="457200" indent="-228600">
              <a:lnSpc>
                <a:spcPct val="115000"/>
              </a:lnSpc>
            </a:pPr>
            <a:r>
              <a:rPr lang="es-ES" sz="1400" dirty="0" smtClean="0">
                <a:effectLst/>
                <a:latin typeface="+mj-lt"/>
                <a:ea typeface="Calibri" panose="020F0502020204030204" pitchFamily="34" charset="0"/>
                <a:cs typeface="Times New Roman" panose="02020603050405020304" pitchFamily="18" charset="0"/>
              </a:rPr>
              <a:t>BARRIO NUEVO HORIZONTE</a:t>
            </a:r>
            <a:endParaRPr lang="es-EC" sz="1400" dirty="0" smtClean="0">
              <a:effectLst/>
              <a:latin typeface="+mj-lt"/>
              <a:ea typeface="Calibri" panose="020F0502020204030204" pitchFamily="34" charset="0"/>
              <a:cs typeface="Times New Roman" panose="02020603050405020304" pitchFamily="18" charset="0"/>
            </a:endParaRPr>
          </a:p>
          <a:p>
            <a:pPr marL="457200" indent="-228600">
              <a:lnSpc>
                <a:spcPct val="115000"/>
              </a:lnSpc>
              <a:spcAft>
                <a:spcPts val="1000"/>
              </a:spcAft>
            </a:pPr>
            <a:r>
              <a:rPr lang="es-ES" sz="1400" dirty="0" smtClean="0">
                <a:effectLst/>
                <a:latin typeface="+mj-lt"/>
                <a:ea typeface="Calibri" panose="020F0502020204030204" pitchFamily="34" charset="0"/>
                <a:cs typeface="Times New Roman" panose="02020603050405020304" pitchFamily="18" charset="0"/>
              </a:rPr>
              <a:t>BARRIO 6 DE ABRIL</a:t>
            </a:r>
            <a:endParaRPr lang="es-EC" sz="1400" dirty="0" smtClean="0">
              <a:effectLst/>
              <a:latin typeface="+mj-lt"/>
              <a:ea typeface="Calibri" panose="020F0502020204030204" pitchFamily="34" charset="0"/>
              <a:cs typeface="Times New Roman" panose="02020603050405020304" pitchFamily="18" charset="0"/>
            </a:endParaRPr>
          </a:p>
          <a:p>
            <a:pPr algn="ctr">
              <a:lnSpc>
                <a:spcPct val="115000"/>
              </a:lnSpc>
              <a:spcAft>
                <a:spcPts val="1000"/>
              </a:spcAft>
            </a:pPr>
            <a:r>
              <a:rPr lang="es-ES" sz="1100" dirty="0">
                <a:effectLst/>
                <a:ea typeface="Calibri" panose="020F0502020204030204" pitchFamily="34" charset="0"/>
                <a:cs typeface="Times New Roman" panose="02020603050405020304" pitchFamily="18" charset="0"/>
              </a:rPr>
              <a:t> </a:t>
            </a:r>
            <a:endParaRPr lang="es-EC" sz="1100" dirty="0">
              <a:effectLst/>
              <a:ea typeface="Calibri" panose="020F0502020204030204" pitchFamily="34" charset="0"/>
              <a:cs typeface="Times New Roman" panose="02020603050405020304" pitchFamily="18" charset="0"/>
            </a:endParaRPr>
          </a:p>
          <a:p>
            <a:pPr algn="ctr">
              <a:lnSpc>
                <a:spcPct val="115000"/>
              </a:lnSpc>
              <a:spcAft>
                <a:spcPts val="1000"/>
              </a:spcAft>
            </a:pPr>
            <a:r>
              <a:rPr lang="es-ES" sz="1100" dirty="0">
                <a:effectLst/>
                <a:ea typeface="Calibri" panose="020F0502020204030204" pitchFamily="34" charset="0"/>
                <a:cs typeface="Times New Roman" panose="02020603050405020304" pitchFamily="18" charset="0"/>
              </a:rPr>
              <a:t> </a:t>
            </a:r>
            <a:endParaRPr lang="es-EC"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515935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6A23353B-AA90-0F8F-474C-1F8ADD98161E}"/>
              </a:ext>
            </a:extLst>
          </p:cNvPr>
          <p:cNvSpPr txBox="1"/>
          <p:nvPr/>
        </p:nvSpPr>
        <p:spPr>
          <a:xfrm>
            <a:off x="1863969" y="575342"/>
            <a:ext cx="10090964" cy="1366528"/>
          </a:xfrm>
          <a:prstGeom prst="rect">
            <a:avLst/>
          </a:prstGeom>
          <a:noFill/>
        </p:spPr>
        <p:txBody>
          <a:bodyPr wrap="square">
            <a:spAutoFit/>
          </a:bodyPr>
          <a:lstStyle/>
          <a:p>
            <a:pPr algn="just">
              <a:lnSpc>
                <a:spcPct val="115000"/>
              </a:lnSpc>
              <a:spcAft>
                <a:spcPts val="1000"/>
              </a:spcAft>
            </a:pPr>
            <a:r>
              <a:rPr lang="es-EC" sz="2400" b="1" dirty="0">
                <a:solidFill>
                  <a:srgbClr val="000000"/>
                </a:solidFill>
                <a:effectLst/>
                <a:latin typeface="+mj-lt"/>
                <a:ea typeface="Calibri" panose="020F0502020204030204" pitchFamily="34" charset="0"/>
                <a:cs typeface="Times New Roman" panose="02020603050405020304" pitchFamily="18" charset="0"/>
              </a:rPr>
              <a:t>GESTIONES </a:t>
            </a:r>
            <a:r>
              <a:rPr lang="es-ES" sz="2400" b="1" dirty="0">
                <a:solidFill>
                  <a:srgbClr val="000000"/>
                </a:solidFill>
                <a:effectLst/>
                <a:latin typeface="+mj-lt"/>
                <a:ea typeface="Calibri" panose="020F0502020204030204" pitchFamily="34" charset="0"/>
                <a:cs typeface="Times New Roman" panose="02020603050405020304" pitchFamily="18" charset="0"/>
              </a:rPr>
              <a:t>ANTE EL SUMAK KAWSAY WASI Y DESARROLLO SOCIAL DEL GAD MUNICIPAL DEL TENA, PARA LA DONACION DE ATAUD A FAMILIAS DE EXTREMA POBREZA DE AHUANO.</a:t>
            </a:r>
            <a:endParaRPr lang="es-EC" sz="2000" dirty="0">
              <a:effectLst/>
              <a:latin typeface="+mj-lt"/>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 xmlns:a16="http://schemas.microsoft.com/office/drawing/2014/main" id="{FA5FD591-6390-883F-FECF-E3427F709E5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0232" y="2205136"/>
            <a:ext cx="3336852" cy="387914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Imagen 8">
            <a:extLst>
              <a:ext uri="{FF2B5EF4-FFF2-40B4-BE49-F238E27FC236}">
                <a16:creationId xmlns="" xmlns:a16="http://schemas.microsoft.com/office/drawing/2014/main" id="{4052A1F2-534B-E826-BA5C-67B8070E8A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899" b="29933"/>
          <a:stretch/>
        </p:blipFill>
        <p:spPr bwMode="auto">
          <a:xfrm>
            <a:off x="6713286" y="2205136"/>
            <a:ext cx="3898703" cy="375604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8599611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 xmlns:a16="http://schemas.microsoft.com/office/drawing/2014/main" id="{B6394D68-A19C-439D-60EC-2CB3BA06C8EB}"/>
              </a:ext>
            </a:extLst>
          </p:cNvPr>
          <p:cNvSpPr txBox="1"/>
          <p:nvPr/>
        </p:nvSpPr>
        <p:spPr>
          <a:xfrm>
            <a:off x="1626035" y="305712"/>
            <a:ext cx="10427676" cy="1328377"/>
          </a:xfrm>
          <a:prstGeom prst="rect">
            <a:avLst/>
          </a:prstGeom>
          <a:noFill/>
        </p:spPr>
        <p:txBody>
          <a:bodyPr wrap="square">
            <a:spAutoFit/>
          </a:bodyPr>
          <a:lstStyle/>
          <a:p>
            <a:pPr algn="just">
              <a:lnSpc>
                <a:spcPct val="115000"/>
              </a:lnSpc>
              <a:spcAft>
                <a:spcPts val="1000"/>
              </a:spcAft>
            </a:pPr>
            <a:r>
              <a:rPr lang="es-ES" sz="2400" b="1" dirty="0">
                <a:solidFill>
                  <a:srgbClr val="000000"/>
                </a:solidFill>
                <a:effectLst/>
                <a:latin typeface="+mj-lt"/>
                <a:ea typeface="Calibri" panose="020F0502020204030204" pitchFamily="34" charset="0"/>
                <a:cs typeface="Times New Roman" panose="02020603050405020304" pitchFamily="18" charset="0"/>
              </a:rPr>
              <a:t>GESTIONES PARA LA CONSTRUCCIÓN MURO DE ESCOLLERA PARA PROTECCIÓN DEL SISTEMA DE CAPTACIÓN DE LA PARROQUIA AHUANO, CANTÓN TENA, PROVINCIA DE NAPO</a:t>
            </a:r>
            <a:endParaRPr lang="es-EC" sz="2000" dirty="0">
              <a:effectLst/>
              <a:latin typeface="+mj-lt"/>
              <a:ea typeface="Calibri" panose="020F0502020204030204" pitchFamily="34" charset="0"/>
              <a:cs typeface="Times New Roman" panose="02020603050405020304" pitchFamily="18" charset="0"/>
            </a:endParaRPr>
          </a:p>
        </p:txBody>
      </p:sp>
      <p:pic>
        <p:nvPicPr>
          <p:cNvPr id="10" name="Imagen 9">
            <a:extLst>
              <a:ext uri="{FF2B5EF4-FFF2-40B4-BE49-F238E27FC236}">
                <a16:creationId xmlns="" xmlns:a16="http://schemas.microsoft.com/office/drawing/2014/main" id="{ED532062-A315-4C18-3502-CE0149E66B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6459"/>
          <a:stretch/>
        </p:blipFill>
        <p:spPr bwMode="auto">
          <a:xfrm>
            <a:off x="840264" y="1662750"/>
            <a:ext cx="5508543" cy="4818950"/>
          </a:xfrm>
          <a:prstGeom prst="rect">
            <a:avLst/>
          </a:prstGeom>
          <a:ln>
            <a:noFill/>
          </a:ln>
          <a:effectLst>
            <a:softEdge rad="112500"/>
          </a:effectLst>
          <a:extLst>
            <a:ext uri="{53640926-AAD7-44D8-BBD7-CCE9431645EC}">
              <a14:shadowObscured xmlns:a14="http://schemas.microsoft.com/office/drawing/2010/main"/>
            </a:ext>
          </a:extLst>
        </p:spPr>
      </p:pic>
      <p:pic>
        <p:nvPicPr>
          <p:cNvPr id="11" name="Imagen 10">
            <a:extLst>
              <a:ext uri="{FF2B5EF4-FFF2-40B4-BE49-F238E27FC236}">
                <a16:creationId xmlns="" xmlns:a16="http://schemas.microsoft.com/office/drawing/2014/main" id="{4E891B7C-3E7F-3B98-6FED-FC640BCFAD3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482"/>
          <a:stretch/>
        </p:blipFill>
        <p:spPr bwMode="auto">
          <a:xfrm>
            <a:off x="6522591" y="1638294"/>
            <a:ext cx="5655733" cy="4867862"/>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12539302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 xmlns:a16="http://schemas.microsoft.com/office/drawing/2014/main" id="{22B8261A-29E9-FAE2-1B2A-29B13AEB28A6}"/>
              </a:ext>
            </a:extLst>
          </p:cNvPr>
          <p:cNvSpPr txBox="1"/>
          <p:nvPr/>
        </p:nvSpPr>
        <p:spPr>
          <a:xfrm>
            <a:off x="1801880" y="119347"/>
            <a:ext cx="9478107" cy="1200329"/>
          </a:xfrm>
          <a:prstGeom prst="rect">
            <a:avLst/>
          </a:prstGeom>
          <a:noFill/>
        </p:spPr>
        <p:txBody>
          <a:bodyPr wrap="square">
            <a:spAutoFit/>
          </a:bodyPr>
          <a:lstStyle/>
          <a:p>
            <a:pPr algn="just"/>
            <a:r>
              <a:rPr lang="es-ES" sz="2400" b="1" dirty="0">
                <a:solidFill>
                  <a:srgbClr val="000000"/>
                </a:solidFill>
                <a:effectLst/>
                <a:latin typeface="+mj-lt"/>
                <a:ea typeface="Calibri" panose="020F0502020204030204" pitchFamily="34" charset="0"/>
              </a:rPr>
              <a:t>GESTIONES ANTE LA SECRETARIA DE GESTION DE RIESGOS PARA LA DOTACION  DE KITS HUMANITARIOS PARA LOS AFECTADOS DE INUNDACIONES</a:t>
            </a:r>
            <a:endParaRPr lang="es-EC" sz="2400" dirty="0">
              <a:latin typeface="+mj-lt"/>
            </a:endParaRPr>
          </a:p>
        </p:txBody>
      </p:sp>
      <p:pic>
        <p:nvPicPr>
          <p:cNvPr id="10" name="Imagen 9">
            <a:extLst>
              <a:ext uri="{FF2B5EF4-FFF2-40B4-BE49-F238E27FC236}">
                <a16:creationId xmlns="" xmlns:a16="http://schemas.microsoft.com/office/drawing/2014/main" id="{1EC36D92-DB1C-A664-6CBC-A242C10B495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062" y="1872831"/>
            <a:ext cx="7429805" cy="4087702"/>
          </a:xfrm>
          <a:prstGeom prst="rect">
            <a:avLst/>
          </a:prstGeom>
          <a:ln>
            <a:noFill/>
          </a:ln>
          <a:effectLst>
            <a:softEdge rad="112500"/>
          </a:effectLst>
        </p:spPr>
      </p:pic>
      <p:sp>
        <p:nvSpPr>
          <p:cNvPr id="11" name="Rectángulo redondeado 149">
            <a:extLst>
              <a:ext uri="{FF2B5EF4-FFF2-40B4-BE49-F238E27FC236}">
                <a16:creationId xmlns="" xmlns:a16="http://schemas.microsoft.com/office/drawing/2014/main" id="{94B7E4F2-DBDC-0A6F-D819-F3D4947ABEBD}"/>
              </a:ext>
            </a:extLst>
          </p:cNvPr>
          <p:cNvSpPr/>
          <p:nvPr/>
        </p:nvSpPr>
        <p:spPr>
          <a:xfrm>
            <a:off x="8373533" y="2546113"/>
            <a:ext cx="3411415" cy="1770917"/>
          </a:xfrm>
          <a:prstGeom prst="roundRect">
            <a:avLst/>
          </a:prstGeom>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2000" b="1" dirty="0">
                <a:effectLst/>
                <a:latin typeface="Times New Roman" panose="02020603050405020304" pitchFamily="18" charset="0"/>
                <a:ea typeface="Calibri" panose="020F0502020204030204" pitchFamily="34" charset="0"/>
                <a:cs typeface="Times New Roman" panose="02020603050405020304" pitchFamily="18" charset="0"/>
              </a:rPr>
              <a:t>NRO. BENEFICIARIOS:</a:t>
            </a:r>
            <a:r>
              <a:rPr lang="es-ES" sz="2000" dirty="0">
                <a:effectLst/>
                <a:latin typeface="Times New Roman" panose="02020603050405020304" pitchFamily="18" charset="0"/>
                <a:ea typeface="Calibri" panose="020F0502020204030204" pitchFamily="34" charset="0"/>
                <a:cs typeface="Times New Roman" panose="02020603050405020304" pitchFamily="18" charset="0"/>
              </a:rPr>
              <a:t> 11 FAMILIAS BENEFICIARIAS</a:t>
            </a:r>
            <a:endParaRPr lang="es-EC"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855273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 xmlns:a16="http://schemas.microsoft.com/office/drawing/2014/main" id="{BB1869EF-3F27-938E-0FA0-7DC5F58A27B2}"/>
              </a:ext>
            </a:extLst>
          </p:cNvPr>
          <p:cNvSpPr txBox="1"/>
          <p:nvPr/>
        </p:nvSpPr>
        <p:spPr>
          <a:xfrm>
            <a:off x="1797322" y="204408"/>
            <a:ext cx="9196753" cy="1328377"/>
          </a:xfrm>
          <a:prstGeom prst="rect">
            <a:avLst/>
          </a:prstGeom>
          <a:noFill/>
        </p:spPr>
        <p:txBody>
          <a:bodyPr wrap="square">
            <a:spAutoFit/>
          </a:bodyPr>
          <a:lstStyle/>
          <a:p>
            <a:pPr algn="just">
              <a:lnSpc>
                <a:spcPct val="115000"/>
              </a:lnSpc>
              <a:spcAft>
                <a:spcPts val="1000"/>
              </a:spcAft>
            </a:pPr>
            <a:r>
              <a:rPr lang="es-EC" sz="2400" b="1" dirty="0">
                <a:solidFill>
                  <a:srgbClr val="000000"/>
                </a:solidFill>
                <a:effectLst/>
                <a:latin typeface="+mj-lt"/>
                <a:ea typeface="Calibri" panose="020F0502020204030204" pitchFamily="34" charset="0"/>
                <a:cs typeface="Times New Roman" panose="02020603050405020304" pitchFamily="18" charset="0"/>
              </a:rPr>
              <a:t>APOYO CON MAQUINARIA PARA EL TRASLADO DE MATERIAL PETREO (VOLQUETA, RETROEXCAVADORA) Y LIMPIEZA DE VIAS  DE ACCESO A COMUNIDADES</a:t>
            </a:r>
            <a:endParaRPr lang="es-EC" sz="2000" dirty="0">
              <a:effectLst/>
              <a:latin typeface="+mj-lt"/>
              <a:ea typeface="Calibri" panose="020F0502020204030204" pitchFamily="34" charset="0"/>
              <a:cs typeface="Times New Roman" panose="02020603050405020304" pitchFamily="18" charset="0"/>
            </a:endParaRPr>
          </a:p>
        </p:txBody>
      </p:sp>
      <p:pic>
        <p:nvPicPr>
          <p:cNvPr id="10" name="Imagen 9">
            <a:extLst>
              <a:ext uri="{FF2B5EF4-FFF2-40B4-BE49-F238E27FC236}">
                <a16:creationId xmlns="" xmlns:a16="http://schemas.microsoft.com/office/drawing/2014/main" id="{EA71480B-BE71-6AF4-035F-E220E07566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7322" y="1532785"/>
            <a:ext cx="3740660" cy="2609695"/>
          </a:xfrm>
          <a:prstGeom prst="rect">
            <a:avLst/>
          </a:prstGeom>
          <a:ln>
            <a:noFill/>
          </a:ln>
          <a:effectLst>
            <a:softEdge rad="112500"/>
          </a:effectLst>
        </p:spPr>
      </p:pic>
      <p:pic>
        <p:nvPicPr>
          <p:cNvPr id="11" name="Imagen 10">
            <a:extLst>
              <a:ext uri="{FF2B5EF4-FFF2-40B4-BE49-F238E27FC236}">
                <a16:creationId xmlns="" xmlns:a16="http://schemas.microsoft.com/office/drawing/2014/main" id="{D7552618-EF1C-AC7A-38C9-E5A90226EEC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601" y="4004575"/>
            <a:ext cx="3838287" cy="2677805"/>
          </a:xfrm>
          <a:prstGeom prst="rect">
            <a:avLst/>
          </a:prstGeom>
          <a:ln>
            <a:noFill/>
          </a:ln>
          <a:effectLst>
            <a:softEdge rad="112500"/>
          </a:effectLst>
        </p:spPr>
      </p:pic>
      <p:graphicFrame>
        <p:nvGraphicFramePr>
          <p:cNvPr id="12" name="Tabla 11">
            <a:extLst>
              <a:ext uri="{FF2B5EF4-FFF2-40B4-BE49-F238E27FC236}">
                <a16:creationId xmlns="" xmlns:a16="http://schemas.microsoft.com/office/drawing/2014/main" id="{4C0891AC-2284-DFF4-7756-53AD35E4FD3C}"/>
              </a:ext>
            </a:extLst>
          </p:cNvPr>
          <p:cNvGraphicFramePr>
            <a:graphicFrameLocks noGrp="1"/>
          </p:cNvGraphicFramePr>
          <p:nvPr>
            <p:extLst>
              <p:ext uri="{D42A27DB-BD31-4B8C-83A1-F6EECF244321}">
                <p14:modId xmlns:p14="http://schemas.microsoft.com/office/powerpoint/2010/main" val="1399434860"/>
              </p:ext>
            </p:extLst>
          </p:nvPr>
        </p:nvGraphicFramePr>
        <p:xfrm>
          <a:off x="5673137" y="2065867"/>
          <a:ext cx="6033442" cy="3436050"/>
        </p:xfrm>
        <a:graphic>
          <a:graphicData uri="http://schemas.openxmlformats.org/drawingml/2006/table">
            <a:tbl>
              <a:tblPr firstRow="1" firstCol="1" bandRow="1">
                <a:tableStyleId>{5C22544A-7EE6-4342-B048-85BDC9FD1C3A}</a:tableStyleId>
              </a:tblPr>
              <a:tblGrid>
                <a:gridCol w="3016398">
                  <a:extLst>
                    <a:ext uri="{9D8B030D-6E8A-4147-A177-3AD203B41FA5}">
                      <a16:colId xmlns="" xmlns:a16="http://schemas.microsoft.com/office/drawing/2014/main" val="3669719364"/>
                    </a:ext>
                  </a:extLst>
                </a:gridCol>
                <a:gridCol w="3017044">
                  <a:extLst>
                    <a:ext uri="{9D8B030D-6E8A-4147-A177-3AD203B41FA5}">
                      <a16:colId xmlns="" xmlns:a16="http://schemas.microsoft.com/office/drawing/2014/main" val="2930264601"/>
                    </a:ext>
                  </a:extLst>
                </a:gridCol>
              </a:tblGrid>
              <a:tr h="1591956">
                <a:tc>
                  <a:txBody>
                    <a:bodyPr/>
                    <a:lstStyle/>
                    <a:p>
                      <a:pPr>
                        <a:lnSpc>
                          <a:spcPct val="115000"/>
                        </a:lnSpc>
                        <a:spcAft>
                          <a:spcPts val="1000"/>
                        </a:spcAft>
                      </a:pPr>
                      <a:r>
                        <a:rPr lang="es-EC" sz="2000" dirty="0" smtClean="0">
                          <a:effectLst/>
                        </a:rPr>
                        <a:t>NUMERO DE BENEFICIARIOS ESTIMADOS EN TRASLADO DE MATERIAL PETREO: </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es-EC" sz="2000" dirty="0" smtClean="0">
                          <a:effectLst/>
                        </a:rPr>
                        <a:t>ATENCIÓN A 57 SOLICITUDES </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49996498"/>
                  </a:ext>
                </a:extLst>
              </a:tr>
              <a:tr h="333636">
                <a:tc>
                  <a:txBody>
                    <a:bodyPr/>
                    <a:lstStyle/>
                    <a:p>
                      <a:pPr algn="just">
                        <a:lnSpc>
                          <a:spcPct val="115000"/>
                        </a:lnSpc>
                        <a:spcAft>
                          <a:spcPts val="1000"/>
                        </a:spcAft>
                      </a:pPr>
                      <a:r>
                        <a:rPr lang="es-EC" sz="2000" dirty="0" smtClean="0">
                          <a:effectLst/>
                        </a:rPr>
                        <a:t>VALOR DE COMBUSTIBLE (2024):</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es-EC" sz="2000" dirty="0" smtClean="0">
                          <a:effectLst/>
                        </a:rPr>
                        <a:t>$ 2.500,00</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788448042"/>
                  </a:ext>
                </a:extLst>
              </a:tr>
              <a:tr h="688077">
                <a:tc>
                  <a:txBody>
                    <a:bodyPr/>
                    <a:lstStyle/>
                    <a:p>
                      <a:pPr algn="just">
                        <a:lnSpc>
                          <a:spcPct val="115000"/>
                        </a:lnSpc>
                        <a:spcAft>
                          <a:spcPts val="1000"/>
                        </a:spcAft>
                      </a:pPr>
                      <a:r>
                        <a:rPr lang="es-EC" sz="2000" dirty="0" smtClean="0">
                          <a:effectLst/>
                        </a:rPr>
                        <a:t>SUELDO DE  OPERADOR Y CHOFER DE VOLQUETA (2024):</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es-EC" sz="2000" dirty="0" smtClean="0">
                          <a:effectLst/>
                        </a:rPr>
                        <a:t>$ 15.504.00</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849465393"/>
                  </a:ext>
                </a:extLst>
              </a:tr>
            </a:tbl>
          </a:graphicData>
        </a:graphic>
      </p:graphicFrame>
    </p:spTree>
    <p:extLst>
      <p:ext uri="{BB962C8B-B14F-4D97-AF65-F5344CB8AC3E}">
        <p14:creationId xmlns:p14="http://schemas.microsoft.com/office/powerpoint/2010/main" val="295502746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8B8FF1EB-0C54-1B42-DE97-1E4AA7751DF5}"/>
              </a:ext>
            </a:extLst>
          </p:cNvPr>
          <p:cNvSpPr txBox="1"/>
          <p:nvPr/>
        </p:nvSpPr>
        <p:spPr>
          <a:xfrm>
            <a:off x="1553309" y="215601"/>
            <a:ext cx="9302260" cy="1328377"/>
          </a:xfrm>
          <a:prstGeom prst="rect">
            <a:avLst/>
          </a:prstGeom>
          <a:noFill/>
        </p:spPr>
        <p:txBody>
          <a:bodyPr wrap="square">
            <a:spAutoFit/>
          </a:bodyPr>
          <a:lstStyle/>
          <a:p>
            <a:pPr algn="just">
              <a:lnSpc>
                <a:spcPct val="115000"/>
              </a:lnSpc>
              <a:spcAft>
                <a:spcPts val="1000"/>
              </a:spcAft>
            </a:pPr>
            <a:r>
              <a:rPr lang="es-EC" sz="2400" b="1" dirty="0">
                <a:solidFill>
                  <a:srgbClr val="000000"/>
                </a:solidFill>
                <a:effectLst/>
                <a:latin typeface="+mj-lt"/>
                <a:ea typeface="Calibri" panose="020F0502020204030204" pitchFamily="34" charset="0"/>
                <a:cs typeface="Times New Roman" panose="02020603050405020304" pitchFamily="18" charset="0"/>
              </a:rPr>
              <a:t>GESTIÓN DE MAQUINARIA ANTE EL CONSEJO PROVINCIAL PARA EL MANTENIMIENTO DE LAS VIAS CAMPANA COCHA Y GUAYSACOCHA</a:t>
            </a:r>
            <a:endParaRPr lang="es-EC" sz="2000" dirty="0">
              <a:effectLst/>
              <a:latin typeface="+mj-lt"/>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 xmlns:a16="http://schemas.microsoft.com/office/drawing/2014/main" id="{814B7A7C-0327-7517-3EC0-EF6A0D75F4E5}"/>
              </a:ext>
            </a:extLst>
          </p:cNvPr>
          <p:cNvPicPr>
            <a:picLocks noChangeAspect="1"/>
          </p:cNvPicPr>
          <p:nvPr/>
        </p:nvPicPr>
        <p:blipFill rotWithShape="1">
          <a:blip r:embed="rId2">
            <a:extLst>
              <a:ext uri="{28A0092B-C50C-407E-A947-70E740481C1C}">
                <a14:useLocalDpi xmlns:a14="http://schemas.microsoft.com/office/drawing/2010/main" val="0"/>
              </a:ext>
            </a:extLst>
          </a:blip>
          <a:srcRect t="29526" b="25268"/>
          <a:stretch/>
        </p:blipFill>
        <p:spPr bwMode="auto">
          <a:xfrm>
            <a:off x="1137230" y="1543978"/>
            <a:ext cx="5437895" cy="5116219"/>
          </a:xfrm>
          <a:prstGeom prst="rect">
            <a:avLst/>
          </a:prstGeom>
          <a:ln>
            <a:noFill/>
          </a:ln>
          <a:effectLst>
            <a:softEdge rad="112500"/>
          </a:effectLst>
          <a:extLst>
            <a:ext uri="{53640926-AAD7-44D8-BBD7-CCE9431645EC}">
              <a14:shadowObscured xmlns:a14="http://schemas.microsoft.com/office/drawing/2010/main"/>
            </a:ext>
          </a:extLst>
        </p:spPr>
      </p:pic>
      <p:pic>
        <p:nvPicPr>
          <p:cNvPr id="9" name="Imagen 8">
            <a:extLst>
              <a:ext uri="{FF2B5EF4-FFF2-40B4-BE49-F238E27FC236}">
                <a16:creationId xmlns="" xmlns:a16="http://schemas.microsoft.com/office/drawing/2014/main" id="{D70B23D7-05FC-1D63-4001-11352B0560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678" b="5400"/>
          <a:stretch/>
        </p:blipFill>
        <p:spPr bwMode="auto">
          <a:xfrm>
            <a:off x="6857347" y="1724353"/>
            <a:ext cx="5154029" cy="4935844"/>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59287056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 xmlns:a16="http://schemas.microsoft.com/office/drawing/2014/main" id="{ED98358E-4A5E-DB38-65D0-BDC75041A935}"/>
              </a:ext>
            </a:extLst>
          </p:cNvPr>
          <p:cNvSpPr txBox="1"/>
          <p:nvPr/>
        </p:nvSpPr>
        <p:spPr>
          <a:xfrm>
            <a:off x="1582615" y="399497"/>
            <a:ext cx="10157829" cy="1328377"/>
          </a:xfrm>
          <a:prstGeom prst="rect">
            <a:avLst/>
          </a:prstGeom>
          <a:noFill/>
        </p:spPr>
        <p:txBody>
          <a:bodyPr wrap="square">
            <a:spAutoFit/>
          </a:bodyPr>
          <a:lstStyle/>
          <a:p>
            <a:pPr algn="just">
              <a:lnSpc>
                <a:spcPct val="115000"/>
              </a:lnSpc>
              <a:spcAft>
                <a:spcPts val="1000"/>
              </a:spcAft>
            </a:pPr>
            <a:r>
              <a:rPr lang="es-EC" sz="2400" b="1" dirty="0">
                <a:solidFill>
                  <a:srgbClr val="000000"/>
                </a:solidFill>
                <a:effectLst/>
                <a:latin typeface="+mj-lt"/>
                <a:ea typeface="Calibri" panose="020F0502020204030204" pitchFamily="34" charset="0"/>
                <a:cs typeface="Times New Roman" panose="02020603050405020304" pitchFamily="18" charset="0"/>
              </a:rPr>
              <a:t>CONSTRUCCION DE LA CASA DE GESTIÓN EN EL BARRIO ERNESTO SHIGUANGO DE LA COMUNIDAD CAMPANA COCHA, POR ADMINISTRACION DIRECTA DEL GAD PARROQUIAL AHUANO</a:t>
            </a:r>
            <a:endParaRPr lang="es-EC" sz="2000" dirty="0">
              <a:effectLst/>
              <a:latin typeface="+mj-lt"/>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 xmlns:a16="http://schemas.microsoft.com/office/drawing/2014/main" id="{9106CB37-F65B-4B3A-DDB5-3B30F8E3371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2310" y="1868746"/>
            <a:ext cx="8647290" cy="4608508"/>
          </a:xfrm>
          <a:prstGeom prst="rect">
            <a:avLst/>
          </a:prstGeom>
          <a:ln>
            <a:noFill/>
          </a:ln>
          <a:effectLst>
            <a:softEdge rad="112500"/>
          </a:effectLst>
        </p:spPr>
      </p:pic>
    </p:spTree>
    <p:extLst>
      <p:ext uri="{BB962C8B-B14F-4D97-AF65-F5344CB8AC3E}">
        <p14:creationId xmlns:p14="http://schemas.microsoft.com/office/powerpoint/2010/main" val="394142504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 xmlns:a16="http://schemas.microsoft.com/office/drawing/2014/main" id="{75F15583-382D-5C89-10FB-47D8E3B791AF}"/>
              </a:ext>
            </a:extLst>
          </p:cNvPr>
          <p:cNvSpPr txBox="1"/>
          <p:nvPr/>
        </p:nvSpPr>
        <p:spPr>
          <a:xfrm>
            <a:off x="1908310" y="332703"/>
            <a:ext cx="9166090" cy="941796"/>
          </a:xfrm>
          <a:prstGeom prst="rect">
            <a:avLst/>
          </a:prstGeom>
          <a:noFill/>
        </p:spPr>
        <p:txBody>
          <a:bodyPr wrap="square">
            <a:spAutoFit/>
          </a:bodyPr>
          <a:lstStyle/>
          <a:p>
            <a:pPr algn="just">
              <a:lnSpc>
                <a:spcPct val="115000"/>
              </a:lnSpc>
              <a:spcAft>
                <a:spcPts val="1000"/>
              </a:spcAft>
            </a:pPr>
            <a:r>
              <a:rPr lang="es-EC" sz="2400" b="1" dirty="0">
                <a:solidFill>
                  <a:srgbClr val="000000"/>
                </a:solidFill>
                <a:effectLst/>
                <a:latin typeface="+mj-lt"/>
                <a:ea typeface="Calibri" panose="020F0502020204030204" pitchFamily="34" charset="0"/>
                <a:cs typeface="Times New Roman" panose="02020603050405020304" pitchFamily="18" charset="0"/>
              </a:rPr>
              <a:t>COMISIONES PERMANENTES AL GAD MUNICIPAL DE TENA Y GAD PROVINCIAL DE NAPO</a:t>
            </a:r>
            <a:endParaRPr lang="es-EC" sz="2000" dirty="0">
              <a:effectLst/>
              <a:latin typeface="+mj-lt"/>
              <a:ea typeface="Calibri" panose="020F0502020204030204" pitchFamily="34" charset="0"/>
              <a:cs typeface="Times New Roman" panose="02020603050405020304" pitchFamily="18" charset="0"/>
            </a:endParaRPr>
          </a:p>
        </p:txBody>
      </p:sp>
      <p:graphicFrame>
        <p:nvGraphicFramePr>
          <p:cNvPr id="10" name="Diagrama 9">
            <a:extLst>
              <a:ext uri="{FF2B5EF4-FFF2-40B4-BE49-F238E27FC236}">
                <a16:creationId xmlns="" xmlns:a16="http://schemas.microsoft.com/office/drawing/2014/main" id="{D9F33C0E-670B-54A4-51EA-C503B9C2198E}"/>
              </a:ext>
            </a:extLst>
          </p:cNvPr>
          <p:cNvGraphicFramePr/>
          <p:nvPr>
            <p:extLst>
              <p:ext uri="{D42A27DB-BD31-4B8C-83A1-F6EECF244321}">
                <p14:modId xmlns:p14="http://schemas.microsoft.com/office/powerpoint/2010/main" val="4089294199"/>
              </p:ext>
            </p:extLst>
          </p:nvPr>
        </p:nvGraphicFramePr>
        <p:xfrm>
          <a:off x="554598" y="1451755"/>
          <a:ext cx="11118113" cy="5321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741700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54347" y="251577"/>
            <a:ext cx="10231253" cy="1280890"/>
          </a:xfrm>
        </p:spPr>
        <p:txBody>
          <a:bodyPr>
            <a:normAutofit fontScale="90000"/>
          </a:bodyPr>
          <a:lstStyle/>
          <a:p>
            <a:r>
              <a:rPr lang="es-EC" b="1" dirty="0">
                <a:ln w="6600">
                  <a:solidFill>
                    <a:schemeClr val="accent2"/>
                  </a:solidFill>
                  <a:prstDash val="solid"/>
                </a:ln>
                <a:solidFill>
                  <a:schemeClr val="accent6"/>
                </a:solidFill>
                <a:effectLst>
                  <a:outerShdw dist="38100" dir="2700000" algn="tl" rotWithShape="0">
                    <a:schemeClr val="accent2"/>
                  </a:outerShdw>
                </a:effectLst>
              </a:rPr>
              <a:t>COMISIONES PERMANENTES AL GAD MUNICIPAL DE TENA Y GAD PROVINCIAL DE NAPO</a:t>
            </a:r>
            <a:r>
              <a:rPr lang="es-EC" sz="3200" dirty="0">
                <a:ea typeface="Calibri" panose="020F0502020204030204" pitchFamily="34" charset="0"/>
                <a:cs typeface="Times New Roman" panose="02020603050405020304" pitchFamily="18" charset="0"/>
              </a:rPr>
              <a:t/>
            </a:r>
            <a:br>
              <a:rPr lang="es-EC" sz="3200" dirty="0">
                <a:ea typeface="Calibri" panose="020F0502020204030204" pitchFamily="34" charset="0"/>
                <a:cs typeface="Times New Roman" panose="02020603050405020304" pitchFamily="18" charset="0"/>
              </a:rPr>
            </a:br>
            <a:endParaRPr lang="es-EC" dirty="0"/>
          </a:p>
        </p:txBody>
      </p:sp>
      <p:sp>
        <p:nvSpPr>
          <p:cNvPr id="3" name="Marcador de contenido 2"/>
          <p:cNvSpPr>
            <a:spLocks noGrp="1"/>
          </p:cNvSpPr>
          <p:nvPr>
            <p:ph idx="1"/>
          </p:nvPr>
        </p:nvSpPr>
        <p:spPr>
          <a:xfrm>
            <a:off x="1554347" y="1532467"/>
            <a:ext cx="10295465" cy="4834466"/>
          </a:xfrm>
        </p:spPr>
        <p:txBody>
          <a:bodyPr>
            <a:noAutofit/>
          </a:bodyPr>
          <a:lstStyle/>
          <a:p>
            <a:pPr marL="0" indent="0" algn="just">
              <a:spcAft>
                <a:spcPts val="1000"/>
              </a:spcAft>
              <a:buNone/>
              <a:tabLst>
                <a:tab pos="2969895" algn="ctr"/>
              </a:tabLst>
            </a:pPr>
            <a:r>
              <a:rPr lang="es-EC" sz="2600" b="1" dirty="0" smtClean="0">
                <a:solidFill>
                  <a:srgbClr val="000000"/>
                </a:solidFill>
                <a:latin typeface="+mj-lt"/>
                <a:ea typeface="Calibri" panose="020F0502020204030204" pitchFamily="34" charset="0"/>
                <a:cs typeface="Times New Roman" panose="02020603050405020304" pitchFamily="18" charset="0"/>
              </a:rPr>
              <a:t>SE HA REALIZADO LAS SIGUIENTES GESTIONES:	</a:t>
            </a:r>
            <a:endParaRPr lang="es-EC" sz="2600" dirty="0" smtClean="0">
              <a:latin typeface="+mj-lt"/>
              <a:ea typeface="Calibri" panose="020F0502020204030204" pitchFamily="34" charset="0"/>
              <a:cs typeface="Times New Roman" panose="02020603050405020304" pitchFamily="18" charset="0"/>
            </a:endParaRP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MANTENIMIENTO DE ACCESOS VIALES PARA COMUNIDADES</a:t>
            </a:r>
            <a:endParaRPr lang="es-EC" sz="2600" dirty="0">
              <a:latin typeface="+mj-lt"/>
              <a:ea typeface="Calibri" panose="020F0502020204030204" pitchFamily="34" charset="0"/>
              <a:cs typeface="Times New Roman" panose="02020603050405020304" pitchFamily="18" charset="0"/>
            </a:endParaRP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GESTIONES PARA EL PRESUPUESTO PARTICIPATIVO EN BENEFICIO DE LA PARROQUIA AHUANO, POR PARTE DEL GAD MUNICIPAL DEL TENA Y DEL GAD PROVINCIAL DE NAPO</a:t>
            </a:r>
            <a:r>
              <a:rPr lang="es-EC" sz="2600" b="1" dirty="0" smtClean="0">
                <a:solidFill>
                  <a:srgbClr val="000000"/>
                </a:solidFill>
                <a:latin typeface="+mj-lt"/>
                <a:ea typeface="Calibri" panose="020F0502020204030204" pitchFamily="34" charset="0"/>
                <a:cs typeface="Times New Roman" panose="02020603050405020304" pitchFamily="18" charset="0"/>
              </a:rPr>
              <a:t>. </a:t>
            </a:r>
            <a:endParaRPr lang="es-EC" sz="2600" dirty="0" smtClean="0">
              <a:latin typeface="+mj-lt"/>
              <a:ea typeface="Calibri" panose="020F0502020204030204" pitchFamily="34" charset="0"/>
              <a:cs typeface="Times New Roman" panose="02020603050405020304" pitchFamily="18" charset="0"/>
            </a:endParaRP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GESTIONES PARA FIRMAS DE CONVENIOS.</a:t>
            </a:r>
            <a:endParaRPr lang="es-EC" sz="2600" dirty="0" smtClean="0">
              <a:latin typeface="+mj-lt"/>
              <a:ea typeface="Calibri" panose="020F0502020204030204" pitchFamily="34" charset="0"/>
              <a:cs typeface="Times New Roman" panose="02020603050405020304" pitchFamily="18" charset="0"/>
            </a:endParaRP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GESTIONES PARA LA EJECUCIÓN DEL DRAGADO DEL RÍO NAPO FRENTE  AL SECTOR DEL SOCAVÓN.</a:t>
            </a: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GESTIONES PARA LA INTERVENCIÓN CON EL VACUM DEL GAD MUNICIPAL DEL TENA, PARA LA LIMPIEZA DE LAS ALCANTARILLAS DE LA PARROQUIA.</a:t>
            </a:r>
            <a:endParaRPr lang="es-EC" sz="2600" dirty="0" smtClean="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374121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38490" y="1552223"/>
            <a:ext cx="10295465" cy="5105400"/>
          </a:xfrm>
        </p:spPr>
        <p:txBody>
          <a:bodyPr>
            <a:noAutofit/>
          </a:bodyPr>
          <a:lstStyle/>
          <a:p>
            <a:pPr marL="0" indent="0" algn="just">
              <a:spcAft>
                <a:spcPts val="1000"/>
              </a:spcAft>
              <a:buNone/>
              <a:tabLst>
                <a:tab pos="2969895" algn="ctr"/>
              </a:tabLst>
            </a:pPr>
            <a:r>
              <a:rPr lang="es-EC" sz="2600" b="1" dirty="0" smtClean="0">
                <a:solidFill>
                  <a:srgbClr val="000000"/>
                </a:solidFill>
                <a:latin typeface="+mj-lt"/>
                <a:ea typeface="Calibri" panose="020F0502020204030204" pitchFamily="34" charset="0"/>
                <a:cs typeface="Times New Roman" panose="02020603050405020304" pitchFamily="18" charset="0"/>
              </a:rPr>
              <a:t>SE HA REALIZADO LAS SIGUIENTES GESTIONES:	</a:t>
            </a:r>
            <a:endParaRPr lang="es-EC" sz="2600" dirty="0" smtClean="0">
              <a:latin typeface="+mj-lt"/>
              <a:ea typeface="Calibri" panose="020F0502020204030204" pitchFamily="34" charset="0"/>
              <a:cs typeface="Times New Roman" panose="02020603050405020304" pitchFamily="18" charset="0"/>
            </a:endParaRP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GESTIÓN PARA EL CAMBIO DE MOTORES FUERA DE BORDA PARA LA GABARRA DEL GAD PROVINCIAL DE NAPO. </a:t>
            </a:r>
            <a:endParaRPr lang="es-EC" sz="2600" dirty="0" smtClean="0">
              <a:latin typeface="+mj-lt"/>
              <a:ea typeface="Calibri" panose="020F0502020204030204" pitchFamily="34" charset="0"/>
              <a:cs typeface="Times New Roman" panose="02020603050405020304" pitchFamily="18" charset="0"/>
            </a:endParaRP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GESTIONES ANTE EL GAD MUNICIPAL DEL TENA, SOLICITANDO EL ARREGLO DE LOS PROBLEMAS PRESENTES EN LA PLANTA DE TRATAMIENTO DE AGUAS RESIDUALES </a:t>
            </a:r>
            <a:endParaRPr lang="es-EC" sz="2600" dirty="0" smtClean="0">
              <a:latin typeface="+mj-lt"/>
              <a:ea typeface="Calibri" panose="020F0502020204030204" pitchFamily="34" charset="0"/>
              <a:cs typeface="Times New Roman" panose="02020603050405020304" pitchFamily="18" charset="0"/>
            </a:endParaRPr>
          </a:p>
          <a:p>
            <a:pPr marL="144000" lvl="0" algn="jus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GESTIONES PARA LA LIMPIEZA DE LA MALEZA DE LAS CALLES DE LA PARROQUIA AHUANO. </a:t>
            </a:r>
            <a:endParaRPr lang="es-EC" sz="2600" dirty="0" smtClean="0">
              <a:latin typeface="+mj-lt"/>
              <a:ea typeface="Calibri" panose="020F0502020204030204" pitchFamily="34" charset="0"/>
              <a:cs typeface="Times New Roman" panose="02020603050405020304" pitchFamily="18" charset="0"/>
            </a:endParaRPr>
          </a:p>
          <a:p>
            <a:pPr marL="144000" lvl="0" algn="just">
              <a:spcAft>
                <a:spcPts val="1000"/>
              </a:spcAft>
              <a:buFont typeface="Symbol" panose="05050102010706020507" pitchFamily="18" charset="2"/>
              <a:buChar char=""/>
            </a:pPr>
            <a:r>
              <a:rPr lang="es-EC" sz="2600" dirty="0" smtClean="0">
                <a:solidFill>
                  <a:srgbClr val="000000"/>
                </a:solidFill>
                <a:latin typeface="+mj-lt"/>
                <a:ea typeface="Calibri" panose="020F0502020204030204" pitchFamily="34" charset="0"/>
                <a:cs typeface="Times New Roman" panose="02020603050405020304" pitchFamily="18" charset="0"/>
              </a:rPr>
              <a:t>FIRMA DE ESCRITURAS DE BENEFICIARIOS DE LOTES DE TERRENO EN LA LOTIZACIÓN DENOMINADA: REASENTAMIENTO DE LA ISLA ANACONDA Y SAN RAFAEL</a:t>
            </a:r>
            <a:endParaRPr lang="es-EC" sz="2600" dirty="0">
              <a:latin typeface="+mj-lt"/>
            </a:endParaRPr>
          </a:p>
        </p:txBody>
      </p:sp>
      <p:sp>
        <p:nvSpPr>
          <p:cNvPr id="5" name="Título 1"/>
          <p:cNvSpPr txBox="1">
            <a:spLocks/>
          </p:cNvSpPr>
          <p:nvPr/>
        </p:nvSpPr>
        <p:spPr>
          <a:xfrm>
            <a:off x="1599502" y="477355"/>
            <a:ext cx="10231253" cy="1280890"/>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b="1" dirty="0" smtClean="0">
                <a:ln w="6600">
                  <a:solidFill>
                    <a:schemeClr val="accent2"/>
                  </a:solidFill>
                  <a:prstDash val="solid"/>
                </a:ln>
                <a:solidFill>
                  <a:schemeClr val="accent6"/>
                </a:solidFill>
                <a:effectLst>
                  <a:outerShdw dist="38100" dir="2700000" algn="tl" rotWithShape="0">
                    <a:schemeClr val="accent2"/>
                  </a:outerShdw>
                </a:effectLst>
              </a:rPr>
              <a:t>COMISIONES PERMANENTES AL GAD MUNICIPAL DE TENA Y GAD PROVINCIAL DE NAPO</a:t>
            </a:r>
            <a:r>
              <a:rPr lang="es-EC" sz="3200" dirty="0" smtClean="0">
                <a:ea typeface="Calibri" panose="020F0502020204030204" pitchFamily="34" charset="0"/>
                <a:cs typeface="Times New Roman" panose="02020603050405020304" pitchFamily="18" charset="0"/>
              </a:rPr>
              <a:t/>
            </a:r>
            <a:br>
              <a:rPr lang="es-EC" sz="3200" dirty="0" smtClean="0">
                <a:ea typeface="Calibri" panose="020F0502020204030204" pitchFamily="34" charset="0"/>
                <a:cs typeface="Times New Roman" panose="02020603050405020304" pitchFamily="18" charset="0"/>
              </a:rPr>
            </a:br>
            <a:endParaRPr lang="es-EC" dirty="0"/>
          </a:p>
        </p:txBody>
      </p:sp>
    </p:spTree>
    <p:extLst>
      <p:ext uri="{BB962C8B-B14F-4D97-AF65-F5344CB8AC3E}">
        <p14:creationId xmlns:p14="http://schemas.microsoft.com/office/powerpoint/2010/main" val="210992130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 xmlns:a16="http://schemas.microsoft.com/office/drawing/2014/main" id="{87183EF1-90F3-49FC-85F2-B05BF418102F}"/>
              </a:ext>
            </a:extLst>
          </p:cNvPr>
          <p:cNvSpPr/>
          <p:nvPr/>
        </p:nvSpPr>
        <p:spPr>
          <a:xfrm>
            <a:off x="4571999" y="343746"/>
            <a:ext cx="2878668" cy="2661921"/>
          </a:xfrm>
          <a:prstGeom prst="ellipse">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solidFill>
                  <a:srgbClr val="549E39">
                    <a:lumMod val="60000"/>
                    <a:lumOff val="40000"/>
                  </a:srgbClr>
                </a:solidFill>
              </a:ln>
              <a:solidFill>
                <a:srgbClr val="549E39">
                  <a:lumMod val="60000"/>
                  <a:lumOff val="40000"/>
                </a:srgbClr>
              </a:solidFill>
              <a:effectLst/>
              <a:uLnTx/>
              <a:uFillTx/>
              <a:latin typeface="Corbel" panose="020B0503020204020204"/>
              <a:ea typeface="+mn-ea"/>
              <a:cs typeface="+mn-cs"/>
            </a:endParaRPr>
          </a:p>
        </p:txBody>
      </p:sp>
      <p:sp>
        <p:nvSpPr>
          <p:cNvPr id="3" name="Marcador de contenido 2"/>
          <p:cNvSpPr>
            <a:spLocks noGrp="1"/>
          </p:cNvSpPr>
          <p:nvPr>
            <p:ph idx="1"/>
          </p:nvPr>
        </p:nvSpPr>
        <p:spPr>
          <a:xfrm>
            <a:off x="1577109" y="3185163"/>
            <a:ext cx="9872871" cy="2941320"/>
          </a:xfrm>
        </p:spPr>
        <p:txBody>
          <a:bodyPr>
            <a:normAutofit fontScale="92500"/>
          </a:bodyPr>
          <a:lstStyle/>
          <a:p>
            <a:pPr marL="45720" indent="0" algn="ctr">
              <a:buNone/>
            </a:pPr>
            <a:r>
              <a:rPr lang="es-ES" sz="7200" b="1" dirty="0">
                <a:ln w="19050">
                  <a:solidFill>
                    <a:schemeClr val="tx1"/>
                  </a:solidFill>
                </a:ln>
                <a:solidFill>
                  <a:schemeClr val="tx1"/>
                </a:solidFill>
              </a:rPr>
              <a:t>INFORME FINANCIERO DEL AÑO 2024</a:t>
            </a:r>
            <a:endParaRPr lang="es-EC" sz="7200" b="1" dirty="0">
              <a:ln w="19050">
                <a:solidFill>
                  <a:schemeClr val="tx1"/>
                </a:solidFill>
              </a:ln>
              <a:solidFill>
                <a:schemeClr val="tx1"/>
              </a:solidFill>
            </a:endParaRPr>
          </a:p>
        </p:txBody>
      </p:sp>
      <p:pic>
        <p:nvPicPr>
          <p:cNvPr id="4" name="Imagen 3">
            <a:extLst>
              <a:ext uri="{FF2B5EF4-FFF2-40B4-BE49-F238E27FC236}">
                <a16:creationId xmlns="" xmlns:a16="http://schemas.microsoft.com/office/drawing/2014/main" id="{CA16665A-7E0B-4DE8-9F54-83082B744E72}"/>
              </a:ext>
            </a:extLst>
          </p:cNvPr>
          <p:cNvPicPr>
            <a:picLocks noChangeAspect="1"/>
          </p:cNvPicPr>
          <p:nvPr/>
        </p:nvPicPr>
        <p:blipFill rotWithShape="1">
          <a:blip r:embed="rId2">
            <a:extLst>
              <a:ext uri="{28A0092B-C50C-407E-A947-70E740481C1C}">
                <a14:useLocalDpi xmlns:a14="http://schemas.microsoft.com/office/drawing/2010/main" val="0"/>
              </a:ext>
            </a:extLst>
          </a:blip>
          <a:srcRect l="-10244" r="-13801" b="-6517"/>
          <a:stretch/>
        </p:blipFill>
        <p:spPr>
          <a:xfrm>
            <a:off x="4789447" y="621454"/>
            <a:ext cx="2444507" cy="2286001"/>
          </a:xfrm>
          <a:prstGeom prst="ellipse">
            <a:avLst/>
          </a:prstGeom>
        </p:spPr>
      </p:pic>
    </p:spTree>
    <p:extLst>
      <p:ext uri="{BB962C8B-B14F-4D97-AF65-F5344CB8AC3E}">
        <p14:creationId xmlns:p14="http://schemas.microsoft.com/office/powerpoint/2010/main" val="6330696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74C8EF8-CF59-4B79-B057-47E3D04C2DD2}"/>
              </a:ext>
            </a:extLst>
          </p:cNvPr>
          <p:cNvSpPr>
            <a:spLocks noGrp="1"/>
          </p:cNvSpPr>
          <p:nvPr>
            <p:ph type="title"/>
          </p:nvPr>
        </p:nvSpPr>
        <p:spPr>
          <a:xfrm>
            <a:off x="1623290" y="526473"/>
            <a:ext cx="9875520" cy="1041647"/>
          </a:xfrm>
        </p:spPr>
        <p:txBody>
          <a:bodyPr>
            <a:normAutofit fontScale="90000"/>
          </a:bodyPr>
          <a:lstStyle/>
          <a:p>
            <a:pPr algn="ctr">
              <a:lnSpc>
                <a:spcPct val="150000"/>
              </a:lnSpc>
              <a:spcAft>
                <a:spcPts val="1000"/>
              </a:spcAft>
            </a:pPr>
            <a:r>
              <a:rPr lang="es-ES" sz="2800" b="1" spc="-25" dirty="0">
                <a:solidFill>
                  <a:schemeClr val="tx1"/>
                </a:solidFill>
                <a:effectLst/>
                <a:ea typeface="Calibri" panose="020F0502020204030204" pitchFamily="34" charset="0"/>
                <a:cs typeface="Times New Roman" panose="02020603050405020304" pitchFamily="18" charset="0"/>
              </a:rPr>
              <a:t>PRESUPUESTO CORRESPONDIENTE A INGRESOS Y GASTOS 2024</a:t>
            </a:r>
            <a:endParaRPr lang="es-EC" sz="2800" dirty="0">
              <a:solidFill>
                <a:schemeClr val="tx1"/>
              </a:solidFill>
              <a:effectLst/>
              <a:ea typeface="Calibri" panose="020F0502020204030204" pitchFamily="34" charset="0"/>
              <a:cs typeface="Times New Roman" panose="02020603050405020304" pitchFamily="18" charset="0"/>
            </a:endParaRPr>
          </a:p>
        </p:txBody>
      </p:sp>
      <p:graphicFrame>
        <p:nvGraphicFramePr>
          <p:cNvPr id="3" name="Tabla 2">
            <a:extLst>
              <a:ext uri="{FF2B5EF4-FFF2-40B4-BE49-F238E27FC236}">
                <a16:creationId xmlns="" xmlns:a16="http://schemas.microsoft.com/office/drawing/2014/main" id="{1BFBADA1-E1FC-6380-9B1B-4633C365E103}"/>
              </a:ext>
            </a:extLst>
          </p:cNvPr>
          <p:cNvGraphicFramePr>
            <a:graphicFrameLocks noGrp="1"/>
          </p:cNvGraphicFramePr>
          <p:nvPr>
            <p:extLst>
              <p:ext uri="{D42A27DB-BD31-4B8C-83A1-F6EECF244321}">
                <p14:modId xmlns:p14="http://schemas.microsoft.com/office/powerpoint/2010/main" val="2080266061"/>
              </p:ext>
            </p:extLst>
          </p:nvPr>
        </p:nvGraphicFramePr>
        <p:xfrm>
          <a:off x="846904" y="1819149"/>
          <a:ext cx="11012587" cy="4152588"/>
        </p:xfrm>
        <a:graphic>
          <a:graphicData uri="http://schemas.openxmlformats.org/drawingml/2006/table">
            <a:tbl>
              <a:tblPr firstRow="1" firstCol="1" bandRow="1">
                <a:tableStyleId>{5C22544A-7EE6-4342-B048-85BDC9FD1C3A}</a:tableStyleId>
              </a:tblPr>
              <a:tblGrid>
                <a:gridCol w="3156642">
                  <a:extLst>
                    <a:ext uri="{9D8B030D-6E8A-4147-A177-3AD203B41FA5}">
                      <a16:colId xmlns="" xmlns:a16="http://schemas.microsoft.com/office/drawing/2014/main" val="57225799"/>
                    </a:ext>
                  </a:extLst>
                </a:gridCol>
                <a:gridCol w="3156642">
                  <a:extLst>
                    <a:ext uri="{9D8B030D-6E8A-4147-A177-3AD203B41FA5}">
                      <a16:colId xmlns="" xmlns:a16="http://schemas.microsoft.com/office/drawing/2014/main" val="2520526152"/>
                    </a:ext>
                  </a:extLst>
                </a:gridCol>
                <a:gridCol w="1512937">
                  <a:extLst>
                    <a:ext uri="{9D8B030D-6E8A-4147-A177-3AD203B41FA5}">
                      <a16:colId xmlns="" xmlns:a16="http://schemas.microsoft.com/office/drawing/2014/main" val="2625059197"/>
                    </a:ext>
                  </a:extLst>
                </a:gridCol>
                <a:gridCol w="1449930">
                  <a:extLst>
                    <a:ext uri="{9D8B030D-6E8A-4147-A177-3AD203B41FA5}">
                      <a16:colId xmlns="" xmlns:a16="http://schemas.microsoft.com/office/drawing/2014/main" val="3181651893"/>
                    </a:ext>
                  </a:extLst>
                </a:gridCol>
                <a:gridCol w="1736436">
                  <a:extLst>
                    <a:ext uri="{9D8B030D-6E8A-4147-A177-3AD203B41FA5}">
                      <a16:colId xmlns="" xmlns:a16="http://schemas.microsoft.com/office/drawing/2014/main" val="1598508155"/>
                    </a:ext>
                  </a:extLst>
                </a:gridCol>
              </a:tblGrid>
              <a:tr h="647388">
                <a:tc rowSpan="3">
                  <a:txBody>
                    <a:bodyPr/>
                    <a:lstStyle/>
                    <a:p>
                      <a:pPr algn="ctr">
                        <a:lnSpc>
                          <a:spcPct val="115000"/>
                        </a:lnSpc>
                        <a:spcAft>
                          <a:spcPts val="1000"/>
                        </a:spcAft>
                      </a:pPr>
                      <a:r>
                        <a:rPr lang="es-EC" sz="2000" dirty="0">
                          <a:effectLst/>
                        </a:rPr>
                        <a:t>INGRESOS ORDINARIOS PERMANENTES </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15000"/>
                        </a:lnSpc>
                        <a:spcAft>
                          <a:spcPts val="1000"/>
                        </a:spcAft>
                      </a:pPr>
                      <a:r>
                        <a:rPr lang="es-EC" sz="2000">
                          <a:effectLst/>
                        </a:rPr>
                        <a:t>LEY AMAZONICA</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000">
                          <a:effectLst/>
                        </a:rPr>
                        <a:t>416,346.87</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15000"/>
                        </a:lnSpc>
                        <a:spcAft>
                          <a:spcPts val="1000"/>
                        </a:spcAft>
                      </a:pPr>
                      <a:r>
                        <a:rPr lang="es-EC" sz="2000">
                          <a:effectLst/>
                        </a:rPr>
                        <a:t>707,290.43</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pPr>
                      <a:r>
                        <a:rPr lang="es-EC" sz="2000">
                          <a:effectLst/>
                        </a:rPr>
                        <a:t>PORCENTAJE</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3688316362"/>
                  </a:ext>
                </a:extLst>
              </a:tr>
              <a:tr h="304726">
                <a:tc vMerge="1">
                  <a:txBody>
                    <a:bodyPr/>
                    <a:lstStyle/>
                    <a:p>
                      <a:endParaRPr lang="es-EC"/>
                    </a:p>
                  </a:txBody>
                  <a:tcPr/>
                </a:tc>
                <a:tc>
                  <a:txBody>
                    <a:bodyPr/>
                    <a:lstStyle/>
                    <a:p>
                      <a:pPr>
                        <a:lnSpc>
                          <a:spcPct val="115000"/>
                        </a:lnSpc>
                        <a:spcAft>
                          <a:spcPts val="1000"/>
                        </a:spcAft>
                      </a:pPr>
                      <a:r>
                        <a:rPr lang="es-EC" sz="2000" dirty="0">
                          <a:effectLst/>
                        </a:rPr>
                        <a:t>MINISTERIO DE FINANZAS</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000">
                          <a:effectLst/>
                        </a:rPr>
                        <a:t>283,469.01</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rowSpan="2">
                  <a:txBody>
                    <a:bodyPr/>
                    <a:lstStyle/>
                    <a:p>
                      <a:pPr algn="ctr">
                        <a:lnSpc>
                          <a:spcPct val="115000"/>
                        </a:lnSpc>
                        <a:spcAft>
                          <a:spcPts val="1000"/>
                        </a:spcAft>
                      </a:pPr>
                      <a:r>
                        <a:rPr lang="es-EC" sz="2000">
                          <a:effectLst/>
                        </a:rPr>
                        <a:t>72%</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2718959050"/>
                  </a:ext>
                </a:extLst>
              </a:tr>
              <a:tr h="316963">
                <a:tc vMerge="1">
                  <a:txBody>
                    <a:bodyPr/>
                    <a:lstStyle/>
                    <a:p>
                      <a:endParaRPr lang="es-EC"/>
                    </a:p>
                  </a:txBody>
                  <a:tcPr/>
                </a:tc>
                <a:tc>
                  <a:txBody>
                    <a:bodyPr/>
                    <a:lstStyle/>
                    <a:p>
                      <a:pPr>
                        <a:lnSpc>
                          <a:spcPct val="115000"/>
                        </a:lnSpc>
                        <a:spcAft>
                          <a:spcPts val="1000"/>
                        </a:spcAft>
                      </a:pPr>
                      <a:r>
                        <a:rPr lang="es-EC" sz="2000" dirty="0">
                          <a:effectLst/>
                        </a:rPr>
                        <a:t>RECAUDACION AGUA</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000" dirty="0">
                          <a:effectLst/>
                        </a:rPr>
                        <a:t>7474.55</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extLst>
                  <a:ext uri="{0D108BD9-81ED-4DB2-BD59-A6C34878D82A}">
                    <a16:rowId xmlns="" xmlns:a16="http://schemas.microsoft.com/office/drawing/2014/main" val="711818745"/>
                  </a:ext>
                </a:extLst>
              </a:tr>
              <a:tr h="304726">
                <a:tc rowSpan="4">
                  <a:txBody>
                    <a:bodyPr/>
                    <a:lstStyle/>
                    <a:p>
                      <a:pPr algn="ctr">
                        <a:lnSpc>
                          <a:spcPct val="115000"/>
                        </a:lnSpc>
                        <a:spcAft>
                          <a:spcPts val="1000"/>
                        </a:spcAft>
                      </a:pPr>
                      <a:r>
                        <a:rPr lang="es-EC" sz="2000">
                          <a:effectLst/>
                        </a:rPr>
                        <a:t>AUTO GESTIÓN</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15000"/>
                        </a:lnSpc>
                        <a:spcAft>
                          <a:spcPts val="1000"/>
                        </a:spcAft>
                      </a:pPr>
                      <a:r>
                        <a:rPr lang="es-EC" sz="2000">
                          <a:effectLst/>
                        </a:rPr>
                        <a:t>GAD PROVINCIAL DE NAPO</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000" dirty="0">
                          <a:effectLst/>
                        </a:rPr>
                        <a:t>20,000.00</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4">
                  <a:txBody>
                    <a:bodyPr/>
                    <a:lstStyle/>
                    <a:p>
                      <a:pPr algn="ctr">
                        <a:lnSpc>
                          <a:spcPct val="115000"/>
                        </a:lnSpc>
                        <a:spcAft>
                          <a:spcPts val="1000"/>
                        </a:spcAft>
                      </a:pPr>
                      <a:r>
                        <a:rPr lang="es-EC" sz="2000" dirty="0">
                          <a:effectLst/>
                        </a:rPr>
                        <a:t>274,088.47</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4">
                  <a:txBody>
                    <a:bodyPr/>
                    <a:lstStyle/>
                    <a:p>
                      <a:pPr algn="ctr">
                        <a:lnSpc>
                          <a:spcPct val="115000"/>
                        </a:lnSpc>
                        <a:spcAft>
                          <a:spcPts val="1000"/>
                        </a:spcAft>
                      </a:pPr>
                      <a:r>
                        <a:rPr lang="es-EC" sz="2000" dirty="0">
                          <a:effectLst/>
                        </a:rPr>
                        <a:t>28%</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1242004370"/>
                  </a:ext>
                </a:extLst>
              </a:tr>
              <a:tr h="304726">
                <a:tc vMerge="1">
                  <a:txBody>
                    <a:bodyPr/>
                    <a:lstStyle/>
                    <a:p>
                      <a:endParaRPr lang="es-EC"/>
                    </a:p>
                  </a:txBody>
                  <a:tcPr/>
                </a:tc>
                <a:tc>
                  <a:txBody>
                    <a:bodyPr/>
                    <a:lstStyle/>
                    <a:p>
                      <a:pPr>
                        <a:lnSpc>
                          <a:spcPct val="115000"/>
                        </a:lnSpc>
                        <a:spcAft>
                          <a:spcPts val="1000"/>
                        </a:spcAft>
                      </a:pPr>
                      <a:r>
                        <a:rPr lang="es-EC" sz="2000">
                          <a:effectLst/>
                        </a:rPr>
                        <a:t>GAD MUNICIPAL DE TENA</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000" dirty="0">
                          <a:effectLst/>
                        </a:rPr>
                        <a:t>39,490.00</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extLst>
                  <a:ext uri="{0D108BD9-81ED-4DB2-BD59-A6C34878D82A}">
                    <a16:rowId xmlns="" xmlns:a16="http://schemas.microsoft.com/office/drawing/2014/main" val="2161923141"/>
                  </a:ext>
                </a:extLst>
              </a:tr>
              <a:tr h="304726">
                <a:tc vMerge="1">
                  <a:txBody>
                    <a:bodyPr/>
                    <a:lstStyle/>
                    <a:p>
                      <a:endParaRPr lang="es-EC"/>
                    </a:p>
                  </a:txBody>
                  <a:tcPr/>
                </a:tc>
                <a:tc>
                  <a:txBody>
                    <a:bodyPr/>
                    <a:lstStyle/>
                    <a:p>
                      <a:pPr>
                        <a:lnSpc>
                          <a:spcPct val="115000"/>
                        </a:lnSpc>
                        <a:spcAft>
                          <a:spcPts val="1000"/>
                        </a:spcAft>
                      </a:pPr>
                      <a:r>
                        <a:rPr lang="es-EC" sz="2000">
                          <a:effectLst/>
                        </a:rPr>
                        <a:t>CONVENIO MIES</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000" dirty="0">
                          <a:effectLst/>
                        </a:rPr>
                        <a:t>23,035.08</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extLst>
                  <a:ext uri="{0D108BD9-81ED-4DB2-BD59-A6C34878D82A}">
                    <a16:rowId xmlns="" xmlns:a16="http://schemas.microsoft.com/office/drawing/2014/main" val="1178637042"/>
                  </a:ext>
                </a:extLst>
              </a:tr>
              <a:tr h="590115">
                <a:tc vMerge="1">
                  <a:txBody>
                    <a:bodyPr/>
                    <a:lstStyle/>
                    <a:p>
                      <a:endParaRPr lang="es-EC"/>
                    </a:p>
                  </a:txBody>
                  <a:tcPr/>
                </a:tc>
                <a:tc>
                  <a:txBody>
                    <a:bodyPr/>
                    <a:lstStyle/>
                    <a:p>
                      <a:pPr>
                        <a:lnSpc>
                          <a:spcPct val="115000"/>
                        </a:lnSpc>
                        <a:spcAft>
                          <a:spcPts val="1000"/>
                        </a:spcAft>
                      </a:pPr>
                      <a:r>
                        <a:rPr lang="es-EC" sz="2000">
                          <a:effectLst/>
                        </a:rPr>
                        <a:t>SECRETARÍA DE PUEBLOS Y NACIONALIDADES</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000" dirty="0">
                          <a:effectLst/>
                        </a:rPr>
                        <a:t>191563.39</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extLst>
                  <a:ext uri="{0D108BD9-81ED-4DB2-BD59-A6C34878D82A}">
                    <a16:rowId xmlns="" xmlns:a16="http://schemas.microsoft.com/office/drawing/2014/main" val="3214436449"/>
                  </a:ext>
                </a:extLst>
              </a:tr>
              <a:tr h="316963">
                <a:tc gridSpan="3">
                  <a:txBody>
                    <a:bodyPr/>
                    <a:lstStyle/>
                    <a:p>
                      <a:pPr algn="ctr">
                        <a:lnSpc>
                          <a:spcPct val="115000"/>
                        </a:lnSpc>
                        <a:spcAft>
                          <a:spcPts val="1000"/>
                        </a:spcAft>
                      </a:pPr>
                      <a:r>
                        <a:rPr lang="es-EC" sz="2000" dirty="0">
                          <a:effectLst/>
                        </a:rPr>
                        <a:t>TOTAL DE INGRESOS</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a:txBody>
                    <a:bodyPr/>
                    <a:lstStyle/>
                    <a:p>
                      <a:pPr algn="ctr">
                        <a:lnSpc>
                          <a:spcPct val="115000"/>
                        </a:lnSpc>
                        <a:spcAft>
                          <a:spcPts val="1000"/>
                        </a:spcAft>
                      </a:pPr>
                      <a:r>
                        <a:rPr lang="es-EC" sz="2000">
                          <a:effectLst/>
                        </a:rPr>
                        <a:t>981,378.90</a:t>
                      </a:r>
                      <a:endParaRPr lang="es-EC"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pPr>
                      <a:r>
                        <a:rPr lang="es-EC" sz="2000" dirty="0">
                          <a:effectLst/>
                        </a:rPr>
                        <a:t>100%</a:t>
                      </a:r>
                      <a:endParaRPr lang="es-EC"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3466727763"/>
                  </a:ext>
                </a:extLst>
              </a:tr>
            </a:tbl>
          </a:graphicData>
        </a:graphic>
      </p:graphicFrame>
    </p:spTree>
    <p:extLst>
      <p:ext uri="{BB962C8B-B14F-4D97-AF65-F5344CB8AC3E}">
        <p14:creationId xmlns:p14="http://schemas.microsoft.com/office/powerpoint/2010/main" val="371410161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0DF703E-8E29-4239-8965-77B0ABD47F4F}"/>
              </a:ext>
            </a:extLst>
          </p:cNvPr>
          <p:cNvSpPr>
            <a:spLocks noGrp="1"/>
          </p:cNvSpPr>
          <p:nvPr>
            <p:ph type="title"/>
          </p:nvPr>
        </p:nvSpPr>
        <p:spPr>
          <a:xfrm>
            <a:off x="1505527" y="624110"/>
            <a:ext cx="9999085" cy="1280890"/>
          </a:xfrm>
        </p:spPr>
        <p:txBody>
          <a:bodyPr>
            <a:normAutofit/>
          </a:bodyPr>
          <a:lstStyle/>
          <a:p>
            <a:pPr algn="ctr" rtl="0">
              <a:defRPr sz="1800" b="1" i="0" u="none" strike="noStrike" kern="1200" baseline="0">
                <a:solidFill>
                  <a:prstClr val="black">
                    <a:lumMod val="65000"/>
                    <a:lumOff val="35000"/>
                  </a:prstClr>
                </a:solidFill>
                <a:latin typeface="+mn-lt"/>
                <a:ea typeface="+mn-ea"/>
                <a:cs typeface="+mn-cs"/>
              </a:defRPr>
            </a:pPr>
            <a:r>
              <a:rPr lang="es-EC" sz="3600" dirty="0">
                <a:solidFill>
                  <a:schemeClr val="tx1"/>
                </a:solidFill>
              </a:rPr>
              <a:t>PRESUPUESTO CORRESPONDIENTE A INGRESOS AÑO 2024</a:t>
            </a:r>
          </a:p>
        </p:txBody>
      </p:sp>
      <p:graphicFrame>
        <p:nvGraphicFramePr>
          <p:cNvPr id="6" name="Gráfico 5">
            <a:extLst>
              <a:ext uri="{FF2B5EF4-FFF2-40B4-BE49-F238E27FC236}">
                <a16:creationId xmlns="" xmlns:a16="http://schemas.microsoft.com/office/drawing/2014/main" id="{191BC9D6-AE69-47AD-A7EA-B7D2717C9A7E}"/>
              </a:ext>
            </a:extLst>
          </p:cNvPr>
          <p:cNvGraphicFramePr/>
          <p:nvPr>
            <p:extLst>
              <p:ext uri="{D42A27DB-BD31-4B8C-83A1-F6EECF244321}">
                <p14:modId xmlns:p14="http://schemas.microsoft.com/office/powerpoint/2010/main" val="2697828921"/>
              </p:ext>
            </p:extLst>
          </p:nvPr>
        </p:nvGraphicFramePr>
        <p:xfrm>
          <a:off x="2160101" y="1905000"/>
          <a:ext cx="8988190" cy="45419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3466043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áfico 6">
            <a:extLst>
              <a:ext uri="{FF2B5EF4-FFF2-40B4-BE49-F238E27FC236}">
                <a16:creationId xmlns="" xmlns:a16="http://schemas.microsoft.com/office/drawing/2014/main" id="{81100EE1-5D8B-40E3-9041-8298758C50AC}"/>
              </a:ext>
            </a:extLst>
          </p:cNvPr>
          <p:cNvGraphicFramePr/>
          <p:nvPr>
            <p:extLst>
              <p:ext uri="{D42A27DB-BD31-4B8C-83A1-F6EECF244321}">
                <p14:modId xmlns:p14="http://schemas.microsoft.com/office/powerpoint/2010/main" val="2339527161"/>
              </p:ext>
            </p:extLst>
          </p:nvPr>
        </p:nvGraphicFramePr>
        <p:xfrm>
          <a:off x="1969477" y="509954"/>
          <a:ext cx="9196753" cy="61194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8987743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 xmlns:a16="http://schemas.microsoft.com/office/drawing/2014/main" id="{B418A594-62C9-99F0-8A27-7EC6C398C441}"/>
              </a:ext>
            </a:extLst>
          </p:cNvPr>
          <p:cNvSpPr txBox="1"/>
          <p:nvPr/>
        </p:nvSpPr>
        <p:spPr>
          <a:xfrm>
            <a:off x="1283677" y="454102"/>
            <a:ext cx="10261777" cy="738664"/>
          </a:xfrm>
          <a:prstGeom prst="rect">
            <a:avLst/>
          </a:prstGeom>
          <a:noFill/>
        </p:spPr>
        <p:txBody>
          <a:bodyPr wrap="square">
            <a:spAutoFit/>
          </a:bodyPr>
          <a:lstStyle/>
          <a:p>
            <a:pPr algn="ctr">
              <a:lnSpc>
                <a:spcPct val="150000"/>
              </a:lnSpc>
              <a:spcAft>
                <a:spcPts val="1000"/>
              </a:spcAft>
            </a:pPr>
            <a:r>
              <a:rPr lang="es-ES" sz="2800" b="1" spc="-25" dirty="0">
                <a:effectLst/>
                <a:latin typeface="+mj-lt"/>
                <a:ea typeface="Calibri" panose="020F0502020204030204" pitchFamily="34" charset="0"/>
                <a:cs typeface="Times New Roman" panose="02020603050405020304" pitchFamily="18" charset="0"/>
              </a:rPr>
              <a:t>GASTOS DEL GAD PARROQUIAL DE AHUANO AÑO 2024</a:t>
            </a:r>
            <a:endParaRPr lang="es-EC" sz="2800" dirty="0">
              <a:effectLst/>
              <a:latin typeface="+mj-lt"/>
              <a:ea typeface="Calibri" panose="020F0502020204030204" pitchFamily="34" charset="0"/>
              <a:cs typeface="Times New Roman" panose="02020603050405020304" pitchFamily="18" charset="0"/>
            </a:endParaRPr>
          </a:p>
        </p:txBody>
      </p:sp>
      <p:graphicFrame>
        <p:nvGraphicFramePr>
          <p:cNvPr id="10" name="Tabla 9">
            <a:extLst>
              <a:ext uri="{FF2B5EF4-FFF2-40B4-BE49-F238E27FC236}">
                <a16:creationId xmlns="" xmlns:a16="http://schemas.microsoft.com/office/drawing/2014/main" id="{ACA4395B-BBE5-409E-FA97-C1F3D1F67FE0}"/>
              </a:ext>
            </a:extLst>
          </p:cNvPr>
          <p:cNvGraphicFramePr>
            <a:graphicFrameLocks noGrp="1"/>
          </p:cNvGraphicFramePr>
          <p:nvPr>
            <p:extLst>
              <p:ext uri="{D42A27DB-BD31-4B8C-83A1-F6EECF244321}">
                <p14:modId xmlns:p14="http://schemas.microsoft.com/office/powerpoint/2010/main" val="3427543653"/>
              </p:ext>
            </p:extLst>
          </p:nvPr>
        </p:nvGraphicFramePr>
        <p:xfrm>
          <a:off x="1690431" y="1732261"/>
          <a:ext cx="10169059" cy="3698721"/>
        </p:xfrm>
        <a:graphic>
          <a:graphicData uri="http://schemas.openxmlformats.org/drawingml/2006/table">
            <a:tbl>
              <a:tblPr firstRow="1" firstCol="1" bandRow="1">
                <a:tableStyleId>{5C22544A-7EE6-4342-B048-85BDC9FD1C3A}</a:tableStyleId>
              </a:tblPr>
              <a:tblGrid>
                <a:gridCol w="6119472">
                  <a:extLst>
                    <a:ext uri="{9D8B030D-6E8A-4147-A177-3AD203B41FA5}">
                      <a16:colId xmlns="" xmlns:a16="http://schemas.microsoft.com/office/drawing/2014/main" val="1539051632"/>
                    </a:ext>
                  </a:extLst>
                </a:gridCol>
                <a:gridCol w="2445308">
                  <a:extLst>
                    <a:ext uri="{9D8B030D-6E8A-4147-A177-3AD203B41FA5}">
                      <a16:colId xmlns="" xmlns:a16="http://schemas.microsoft.com/office/drawing/2014/main" val="4116171118"/>
                    </a:ext>
                  </a:extLst>
                </a:gridCol>
                <a:gridCol w="1604279">
                  <a:extLst>
                    <a:ext uri="{9D8B030D-6E8A-4147-A177-3AD203B41FA5}">
                      <a16:colId xmlns="" xmlns:a16="http://schemas.microsoft.com/office/drawing/2014/main" val="3291175408"/>
                    </a:ext>
                  </a:extLst>
                </a:gridCol>
              </a:tblGrid>
              <a:tr h="957522">
                <a:tc>
                  <a:txBody>
                    <a:bodyPr/>
                    <a:lstStyle/>
                    <a:p>
                      <a:pPr>
                        <a:lnSpc>
                          <a:spcPct val="115000"/>
                        </a:lnSpc>
                        <a:spcAft>
                          <a:spcPts val="1000"/>
                        </a:spcAft>
                      </a:pPr>
                      <a:r>
                        <a:rPr lang="es-EC" sz="2400" dirty="0">
                          <a:effectLst/>
                        </a:rPr>
                        <a:t>GASTOS CORRIENTES</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a:effectLst/>
                        </a:rPr>
                        <a:t>101,254.62</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a:effectLst/>
                        </a:rPr>
                        <a:t>13%</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482148888"/>
                  </a:ext>
                </a:extLst>
              </a:tr>
              <a:tr h="957522">
                <a:tc>
                  <a:txBody>
                    <a:bodyPr/>
                    <a:lstStyle/>
                    <a:p>
                      <a:pPr>
                        <a:lnSpc>
                          <a:spcPct val="115000"/>
                        </a:lnSpc>
                        <a:spcAft>
                          <a:spcPts val="1000"/>
                        </a:spcAft>
                      </a:pPr>
                      <a:r>
                        <a:rPr lang="es-EC" sz="2400" dirty="0">
                          <a:effectLst/>
                        </a:rPr>
                        <a:t>GASTOS DE INVERSION</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a:effectLst/>
                        </a:rPr>
                        <a:t>649,843.18</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a:effectLst/>
                        </a:rPr>
                        <a:t>83%</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2877193233"/>
                  </a:ext>
                </a:extLst>
              </a:tr>
              <a:tr h="594559">
                <a:tc>
                  <a:txBody>
                    <a:bodyPr/>
                    <a:lstStyle/>
                    <a:p>
                      <a:pPr>
                        <a:lnSpc>
                          <a:spcPct val="115000"/>
                        </a:lnSpc>
                        <a:spcAft>
                          <a:spcPts val="1000"/>
                        </a:spcAft>
                      </a:pPr>
                      <a:r>
                        <a:rPr lang="es-EC" sz="2400" dirty="0">
                          <a:effectLst/>
                        </a:rPr>
                        <a:t>GASTOS DE CAPITAL</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a:effectLst/>
                        </a:rPr>
                        <a:t>9,956.14</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a:effectLst/>
                        </a:rPr>
                        <a:t>1%</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4135461850"/>
                  </a:ext>
                </a:extLst>
              </a:tr>
              <a:tr h="594559">
                <a:tc>
                  <a:txBody>
                    <a:bodyPr/>
                    <a:lstStyle/>
                    <a:p>
                      <a:pPr>
                        <a:lnSpc>
                          <a:spcPct val="115000"/>
                        </a:lnSpc>
                        <a:spcAft>
                          <a:spcPts val="1000"/>
                        </a:spcAft>
                      </a:pPr>
                      <a:r>
                        <a:rPr lang="es-EC" sz="2400" dirty="0">
                          <a:effectLst/>
                        </a:rPr>
                        <a:t>APLICACIONES DE FINANCIAMIENTO</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dirty="0">
                          <a:effectLst/>
                        </a:rPr>
                        <a:t>20,537.80</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dirty="0">
                          <a:effectLst/>
                        </a:rPr>
                        <a:t>3%</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1875410613"/>
                  </a:ext>
                </a:extLst>
              </a:tr>
              <a:tr h="594559">
                <a:tc>
                  <a:txBody>
                    <a:bodyPr/>
                    <a:lstStyle/>
                    <a:p>
                      <a:pPr>
                        <a:lnSpc>
                          <a:spcPct val="115000"/>
                        </a:lnSpc>
                        <a:spcAft>
                          <a:spcPts val="1000"/>
                        </a:spcAft>
                      </a:pPr>
                      <a:r>
                        <a:rPr lang="es-EC" sz="2400">
                          <a:effectLst/>
                        </a:rPr>
                        <a:t>TOTAL GASTO POR PARTIDA</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dirty="0">
                          <a:effectLst/>
                        </a:rPr>
                        <a:t>781,591.74</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15000"/>
                        </a:lnSpc>
                        <a:spcAft>
                          <a:spcPts val="1000"/>
                        </a:spcAft>
                      </a:pPr>
                      <a:r>
                        <a:rPr lang="es-EC" sz="2400" dirty="0">
                          <a:effectLst/>
                        </a:rPr>
                        <a:t>100%</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 xmlns:a16="http://schemas.microsoft.com/office/drawing/2014/main" val="233347920"/>
                  </a:ext>
                </a:extLst>
              </a:tr>
            </a:tbl>
          </a:graphicData>
        </a:graphic>
      </p:graphicFrame>
    </p:spTree>
    <p:extLst>
      <p:ext uri="{BB962C8B-B14F-4D97-AF65-F5344CB8AC3E}">
        <p14:creationId xmlns:p14="http://schemas.microsoft.com/office/powerpoint/2010/main" val="101747193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 xmlns:a16="http://schemas.microsoft.com/office/drawing/2014/main" id="{C76DD37B-BCA9-425F-B404-FAE613B28F0D}"/>
              </a:ext>
            </a:extLst>
          </p:cNvPr>
          <p:cNvGraphicFramePr/>
          <p:nvPr>
            <p:extLst>
              <p:ext uri="{D42A27DB-BD31-4B8C-83A1-F6EECF244321}">
                <p14:modId xmlns:p14="http://schemas.microsoft.com/office/powerpoint/2010/main" val="3555530330"/>
              </p:ext>
            </p:extLst>
          </p:nvPr>
        </p:nvGraphicFramePr>
        <p:xfrm>
          <a:off x="1740876" y="606669"/>
          <a:ext cx="9689123" cy="56446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328258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382B0E4F-7E41-3CC0-15BA-0C2D7F1FBCED}"/>
              </a:ext>
            </a:extLst>
          </p:cNvPr>
          <p:cNvPicPr>
            <a:picLocks noChangeAspect="1"/>
          </p:cNvPicPr>
          <p:nvPr/>
        </p:nvPicPr>
        <p:blipFill rotWithShape="1">
          <a:blip r:embed="rId2">
            <a:extLst>
              <a:ext uri="{28A0092B-C50C-407E-A947-70E740481C1C}">
                <a14:useLocalDpi xmlns:a14="http://schemas.microsoft.com/office/drawing/2010/main" val="0"/>
              </a:ext>
            </a:extLst>
          </a:blip>
          <a:srcRect l="5996" t="6278" r="5281" b="7823"/>
          <a:stretch/>
        </p:blipFill>
        <p:spPr bwMode="auto">
          <a:xfrm>
            <a:off x="780177" y="435259"/>
            <a:ext cx="10838576" cy="59874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4200004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8B7FC01A-06D0-19CC-05CA-F59F96370513}"/>
              </a:ext>
            </a:extLst>
          </p:cNvPr>
          <p:cNvPicPr>
            <a:picLocks noChangeAspect="1"/>
          </p:cNvPicPr>
          <p:nvPr/>
        </p:nvPicPr>
        <p:blipFill rotWithShape="1">
          <a:blip r:embed="rId2">
            <a:extLst>
              <a:ext uri="{28A0092B-C50C-407E-A947-70E740481C1C}">
                <a14:useLocalDpi xmlns:a14="http://schemas.microsoft.com/office/drawing/2010/main" val="0"/>
              </a:ext>
            </a:extLst>
          </a:blip>
          <a:srcRect l="2907" t="4669" r="4200" b="7626"/>
          <a:stretch/>
        </p:blipFill>
        <p:spPr bwMode="auto">
          <a:xfrm>
            <a:off x="637563" y="520091"/>
            <a:ext cx="11056690" cy="60736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928704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21B8705F-D586-1613-4FA0-C7627BC04801}"/>
              </a:ext>
            </a:extLst>
          </p:cNvPr>
          <p:cNvPicPr>
            <a:picLocks noChangeAspect="1"/>
          </p:cNvPicPr>
          <p:nvPr/>
        </p:nvPicPr>
        <p:blipFill rotWithShape="1">
          <a:blip r:embed="rId2">
            <a:extLst>
              <a:ext uri="{28A0092B-C50C-407E-A947-70E740481C1C}">
                <a14:useLocalDpi xmlns:a14="http://schemas.microsoft.com/office/drawing/2010/main" val="0"/>
              </a:ext>
            </a:extLst>
          </a:blip>
          <a:srcRect l="4562" t="4436" r="5192" b="8668"/>
          <a:stretch/>
        </p:blipFill>
        <p:spPr bwMode="auto">
          <a:xfrm>
            <a:off x="964734" y="184559"/>
            <a:ext cx="10603684" cy="61239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3327034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B3F576E9-051A-7757-A37E-354FDC1C7BFB}"/>
              </a:ext>
            </a:extLst>
          </p:cNvPr>
          <p:cNvPicPr>
            <a:picLocks noChangeAspect="1"/>
          </p:cNvPicPr>
          <p:nvPr/>
        </p:nvPicPr>
        <p:blipFill rotWithShape="1">
          <a:blip r:embed="rId2">
            <a:extLst>
              <a:ext uri="{28A0092B-C50C-407E-A947-70E740481C1C}">
                <a14:useLocalDpi xmlns:a14="http://schemas.microsoft.com/office/drawing/2010/main" val="0"/>
              </a:ext>
            </a:extLst>
          </a:blip>
          <a:srcRect l="3731" t="4697" r="3039" b="7689"/>
          <a:stretch/>
        </p:blipFill>
        <p:spPr>
          <a:xfrm>
            <a:off x="1275127" y="444618"/>
            <a:ext cx="10150679" cy="6123962"/>
          </a:xfrm>
          <a:prstGeom prst="rect">
            <a:avLst/>
          </a:prstGeom>
        </p:spPr>
      </p:pic>
    </p:spTree>
    <p:extLst>
      <p:ext uri="{BB962C8B-B14F-4D97-AF65-F5344CB8AC3E}">
        <p14:creationId xmlns:p14="http://schemas.microsoft.com/office/powerpoint/2010/main" val="287960836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82F10DCC-5FCF-6B41-F4E2-FC6D1C3551E1}"/>
              </a:ext>
            </a:extLst>
          </p:cNvPr>
          <p:cNvPicPr>
            <a:picLocks noChangeAspect="1"/>
          </p:cNvPicPr>
          <p:nvPr/>
        </p:nvPicPr>
        <p:blipFill rotWithShape="1">
          <a:blip r:embed="rId2">
            <a:extLst>
              <a:ext uri="{28A0092B-C50C-407E-A947-70E740481C1C}">
                <a14:useLocalDpi xmlns:a14="http://schemas.microsoft.com/office/drawing/2010/main" val="0"/>
              </a:ext>
            </a:extLst>
          </a:blip>
          <a:srcRect t="6617"/>
          <a:stretch/>
        </p:blipFill>
        <p:spPr bwMode="auto">
          <a:xfrm>
            <a:off x="1543574" y="671119"/>
            <a:ext cx="8741329" cy="52431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6821526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912719D-98DD-4B76-AF39-3F2256659EFF}"/>
              </a:ext>
            </a:extLst>
          </p:cNvPr>
          <p:cNvSpPr>
            <a:spLocks noGrp="1"/>
          </p:cNvSpPr>
          <p:nvPr>
            <p:ph type="title"/>
          </p:nvPr>
        </p:nvSpPr>
        <p:spPr>
          <a:xfrm>
            <a:off x="1089212" y="2499360"/>
            <a:ext cx="9875520" cy="2758440"/>
          </a:xfrm>
        </p:spPr>
        <p:txBody>
          <a:bodyPr>
            <a:normAutofit/>
          </a:bodyPr>
          <a:lstStyle/>
          <a:p>
            <a:pPr algn="ctr"/>
            <a:r>
              <a:rPr lang="es-ES" sz="6600" dirty="0">
                <a:solidFill>
                  <a:schemeClr val="accent4">
                    <a:lumMod val="75000"/>
                  </a:schemeClr>
                </a:solidFill>
                <a:latin typeface="Aharoni" panose="02010803020104030203" pitchFamily="2" charset="-79"/>
                <a:cs typeface="Aharoni" panose="02010803020104030203" pitchFamily="2" charset="-79"/>
              </a:rPr>
              <a:t>GRACIAS POR SU ATENCION</a:t>
            </a:r>
            <a:endParaRPr lang="es-EC" sz="6600" dirty="0">
              <a:solidFill>
                <a:schemeClr val="accent4">
                  <a:lumMod val="75000"/>
                </a:schemeClr>
              </a:solidFill>
              <a:latin typeface="Aharoni" panose="02010803020104030203" pitchFamily="2" charset="-79"/>
              <a:cs typeface="Aharoni" panose="02010803020104030203" pitchFamily="2" charset="-79"/>
            </a:endParaRPr>
          </a:p>
        </p:txBody>
      </p:sp>
      <p:pic>
        <p:nvPicPr>
          <p:cNvPr id="3" name="Imagen 2">
            <a:extLst>
              <a:ext uri="{FF2B5EF4-FFF2-40B4-BE49-F238E27FC236}">
                <a16:creationId xmlns="" xmlns:a16="http://schemas.microsoft.com/office/drawing/2014/main" id="{AF1721A1-37EA-4CEB-8173-3BBE05AE7E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4000" y="541866"/>
            <a:ext cx="1970680" cy="2146151"/>
          </a:xfrm>
          <a:prstGeom prst="rect">
            <a:avLst/>
          </a:prstGeom>
        </p:spPr>
      </p:pic>
      <p:pic>
        <p:nvPicPr>
          <p:cNvPr id="6" name="Imagen 5">
            <a:extLst>
              <a:ext uri="{FF2B5EF4-FFF2-40B4-BE49-F238E27FC236}">
                <a16:creationId xmlns="" xmlns:a16="http://schemas.microsoft.com/office/drawing/2014/main" id="{D2C712BD-289B-47EE-A948-3909CA331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2970" y="4257675"/>
            <a:ext cx="2447925" cy="2000250"/>
          </a:xfrm>
          <a:prstGeom prst="rect">
            <a:avLst/>
          </a:prstGeom>
        </p:spPr>
      </p:pic>
    </p:spTree>
    <p:extLst>
      <p:ext uri="{BB962C8B-B14F-4D97-AF65-F5344CB8AC3E}">
        <p14:creationId xmlns:p14="http://schemas.microsoft.com/office/powerpoint/2010/main" val="84652649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Espiral">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Espiral">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TM10001105[[fn=Recorte]]</Template>
  <TotalTime>4999</TotalTime>
  <Words>5422</Words>
  <Application>Microsoft Office PowerPoint</Application>
  <PresentationFormat>Panorámica</PresentationFormat>
  <Paragraphs>809</Paragraphs>
  <Slides>96</Slides>
  <Notes>12</Notes>
  <HiddenSlides>0</HiddenSlides>
  <MMClips>0</MMClips>
  <ScaleCrop>false</ScaleCrop>
  <HeadingPairs>
    <vt:vector size="6" baseType="variant">
      <vt:variant>
        <vt:lpstr>Fuentes usadas</vt:lpstr>
      </vt:variant>
      <vt:variant>
        <vt:i4>17</vt:i4>
      </vt:variant>
      <vt:variant>
        <vt:lpstr>Tema</vt:lpstr>
      </vt:variant>
      <vt:variant>
        <vt:i4>2</vt:i4>
      </vt:variant>
      <vt:variant>
        <vt:lpstr>Títulos de diapositiva</vt:lpstr>
      </vt:variant>
      <vt:variant>
        <vt:i4>96</vt:i4>
      </vt:variant>
    </vt:vector>
  </HeadingPairs>
  <TitlesOfParts>
    <vt:vector size="115" baseType="lpstr">
      <vt:lpstr>Aharoni</vt:lpstr>
      <vt:lpstr>Arial</vt:lpstr>
      <vt:lpstr>Arial Black</vt:lpstr>
      <vt:lpstr>Bahnschrift SemiBold SemiConden</vt:lpstr>
      <vt:lpstr>Baskerville Old Face</vt:lpstr>
      <vt:lpstr>Bernard MT Condensed</vt:lpstr>
      <vt:lpstr>Calibri</vt:lpstr>
      <vt:lpstr>Cambria</vt:lpstr>
      <vt:lpstr>Century Gothic</vt:lpstr>
      <vt:lpstr>Corbel</vt:lpstr>
      <vt:lpstr>Edwardian Script ITC</vt:lpstr>
      <vt:lpstr>Edwardian Script ITCÇ</vt:lpstr>
      <vt:lpstr>Goudy Old Style</vt:lpstr>
      <vt:lpstr>Symbol</vt:lpstr>
      <vt:lpstr>Times New Roman</vt:lpstr>
      <vt:lpstr>Wingdings</vt:lpstr>
      <vt:lpstr>Wingdings 3</vt:lpstr>
      <vt:lpstr>1_Espiral</vt:lpstr>
      <vt:lpstr>Espiral</vt:lpstr>
      <vt:lpstr>Presentación de PowerPoint</vt:lpstr>
      <vt:lpstr>PROCESO DE RENDICIÓN DE CUENTAS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CONVENIOS SUSCRITOS </vt:lpstr>
      <vt:lpstr>CONVENIOS SUSCRITOS </vt:lpstr>
      <vt:lpstr>CONVENIOS SUSCRITOS </vt:lpstr>
      <vt:lpstr>CONVENIOS SUSCRITOS  </vt:lpstr>
      <vt:lpstr>CONVENIOS SUSCRITOS</vt:lpstr>
      <vt:lpstr>CONVENIOS SUSCRITOS</vt:lpstr>
      <vt:lpstr>CONVENIOS SUSCRITOS</vt:lpstr>
      <vt:lpstr>CONVENIOS SUSCRITOS</vt:lpstr>
      <vt:lpstr>Presentación de PowerPoint</vt:lpstr>
      <vt:lpstr>NOMBRE DEL PROYECTO: “IMPLEMENTACIÓN DE UN SISTEMA DE CONTROL PARA LOS FUNCIONARIOS DE LA INSTITUCIÓN E INSTALACIONES  DE  UN  SISTEMA  DE  VIGILANCIA  PARA  GARANTIZAR  LA  SEGURIDAD  DE  LOS PRINCIPALES  ESPACIOS  PÚBLICOS  Y  BIENES  INSTITUCIONALES  DE  LA  PARROQUIA  RURAL  DE AHUANO A TRAVÉS DE CÁMARAS DE VIGILANCIA Y SEGURIDAD PARA EL MONITOREO PERMANENTE”. </vt:lpstr>
      <vt:lpstr>Presentación de PowerPoint</vt:lpstr>
      <vt:lpstr>NOMBRE DEL PROYECTO: “ADQUISICIÓN Y MANTENIMIENTO DE EQUIPOS INFORMÁTICOS PARA POTENCIAR LAS UNIDADES ADMINISTRATIVAS Y OPERATIVAS DEL GOBIERNO AUTÓNOMO DESCENTRALIZADO PARROQUIAL RURAL DE AHUANO, CANTÓN TENA, PROVINCIA DE NAPO”.</vt:lpstr>
      <vt:lpstr>Presentación de PowerPoint</vt:lpstr>
      <vt:lpstr>NOMBRE DEL PROYECTO: “SERVICIO DE MANTENIMIENTO PREVENTIVO Y CORRECTIVO INCLUIDO REPUESTOS DE LOS VEHÍCULOS PESADOS DE LA INSTITUCIÓN, RENAULT MIDLUM 280 DE PLACAS NMA-1000 Y HYUNDAI H940C DE MATRÍCULA 72150000101 DESTINADOS A LA EJECUCIÓN DE OBRAS DIRECTAS DEL GOBIERNO AUTÓNOMO DESCENTRALIZADO PARROQUIAL RURAL DE AHUANO”.</vt:lpstr>
      <vt:lpstr>Presentación de PowerPoint</vt:lpstr>
      <vt:lpstr>NOMBRE DEL PROYECTO: “CONTRATACIÓN DEL SERVICIO DE MANTENIMIENTO PREVENTIVO Y CORRECTIVO INCLUIDO REPUESTOS DEL VEHÍCULO CHEVROLET D-MAX NMA-1177 DEL GAD AHUANO”.</vt:lpstr>
      <vt:lpstr>Presentación de PowerPoint</vt:lpstr>
      <vt:lpstr>Presentación de PowerPoint</vt:lpstr>
      <vt:lpstr>NOMBRE DEL PROYECTO: “CONSTRUCCIÓN DE UNA CANCHA DE CÉSPED SINTÉTICO, CERRAMIENTO, GRADERÍO CON CUBIERTA METÁLICA EN LA PARROQUIA RURAL DE AHUANO, CANTÓN TENA, PROVINCIA DE NAPO”.</vt:lpstr>
      <vt:lpstr>Presentación de PowerPoint</vt:lpstr>
      <vt:lpstr>INAUGURACIÓN</vt:lpstr>
      <vt:lpstr>NOMBRE DEL PROYECTO: “SERVICIO DE MANTENIMIENTO DE LAS INSTALACIONES DEL EDIFICIO DEL GAD PARROQUIAL RURAL DE AHUANO”.</vt:lpstr>
      <vt:lpstr>Presentación de PowerPoint</vt:lpstr>
      <vt:lpstr>Presentación de PowerPoint</vt:lpstr>
      <vt:lpstr>NOMBRE DEL PROYECTO: “ADQUISICIÓN E INSTALACIÓN DE JUEGOS INFANTILES Y ADECUACIÓN DE LOS JUEGOS INFANTILES EXISTENTES EN EL PARQUE DEL BARRIO NUEVO HORIZONTE DE AHUANO”.</vt:lpstr>
      <vt:lpstr>Presentación de PowerPoint</vt:lpstr>
      <vt:lpstr>NOMBRE DEL PROYECTO: “FORTALECIMIENTO DEL DESARROLLO FÍSICO, PSÍQUICO Y SOCIAL DE LOS JÓVENES Y ADULTOS DE LA PARROQUIA AHUANO, A TRAVÉS DE LA IMPLEMENTACIÓN DE INSTRUMENTOS DEPORTIVOS PARA LA PRÁCTICA DEPORTIVA RECREATIVA EN TIEMPOS LIBRES”.</vt:lpstr>
      <vt:lpstr>Presentación de PowerPoint</vt:lpstr>
      <vt:lpstr>NOMBRE DEL PROYECTO: “USO ADECUADO DEL TIEMPO LIBRE DE LOS NIÑOS, NIÑAS Y ADOLESCENTES EN ENTORNOS LIBRES DE VIOLENCIA DE LA PARROQUIA RURAL DE AHUANO, CANTÓN TENA, PROVINCIA DE NAPO 2024”.</vt:lpstr>
      <vt:lpstr>Presentación de PowerPoint</vt:lpstr>
      <vt:lpstr>NOMBRE DEL PROYECTO: “SERVICIO DE MANTENIMIENTO DEL CDI DE LA COMUNIDAD TAMIA URCO DE LA PARROQUIA AHUANO”.</vt:lpstr>
      <vt:lpstr>Presentación de PowerPoint</vt:lpstr>
      <vt:lpstr>NOMBRE DEL PROYECTO: “FOMENTANDO LA CULTURA, EL TURISMO Y LAS ARTES POR MEDIO DE LA PROMOCIÓN Y DIFUSIÓN DEL PATRIMONIO CULTURAL MATERIAL E INMATERIAL EN AGOSTO MES DE LAS ARTES 2024”.</vt:lpstr>
      <vt:lpstr>Presentación de PowerPoint</vt:lpstr>
      <vt:lpstr>NOMBRE DEL PROYECTO: “FORTALECIMIENTO A LA CALIDAD DE VIDA A TRAVÉS DE LA PARTICIPACIÓN DEL GRUPO VULNERABLE DEL CENTRO GERONTOLÓGICO DE LA PARROQUIA AHUANO EN ACTIVIDADES SOCIALES – MIS MEJORES AÑOS EN MOVIMIENTO 2024, CANTÓN TENA, PROVINCIA DE NAPO”.</vt:lpstr>
      <vt:lpstr>Presentación de PowerPoint</vt:lpstr>
      <vt:lpstr>NOMBRE DEL PROYECTO: “FORTALECIMIENTO A LA CALIDAD DE VIDA A TRAVÉS DE LA ADQUISICIÓN DE MATERIAL DIDÁCTICO Y LÚDICO PARA LA EJECUCIÓN DEL CONVENIO DE COOPERACIÓN TÉCNICO ECONÓMICO NO. AM-02-15D01-21898-D ENTRE EL MINISTERIO DE INCLUSIÓN  ECONÓMICA  Y  SOCIAL  –MIES  Y  GOBIERNO  AUTÓNOMO  DESCENTRALIZADO PARROQUIAL  RURAL  DE AHUANO  (GAD)  PARA  LA  IMPLEMENTACIÓN  DE  SERVICIOS  DE PERSONAS ADULTAS MAYORES – PEJ EN LA MODALIDAD ATENCIÓN DOMICILIARIA PARA PERSONAS ADULTAS MAYORES SIN DISCAPACIDAD”. </vt:lpstr>
      <vt:lpstr>Presentación de PowerPoint</vt:lpstr>
      <vt:lpstr>NOMBRE DEL PROYECTO: “FORTALECIMIENTO A LA CALIDAD DE VIDA A TRAVÉS DE LA ADQUISICIÓN Y ENTREGA DE KITS DE ALIMENTOS PARA LAS PERSONAS ADULTAS MAYORES DE LA PARROQUIA AHUANO, CANTÓN TENA, PROVINCIA DE NAPO”.     </vt:lpstr>
      <vt:lpstr>Presentación de PowerPoint</vt:lpstr>
      <vt:lpstr>NOMBRE DEL PROYECTO: “FORTALECIMIENTO, PROMOCIÓN Y FOMENTO TURÍSTICO, PRODUCTIVO, DE LAS MANIFESTACIONES CULTURALES A TRAVÉS DE LA EXHIBICIÓN DE LA GASTRONOMÍA TÍPICA Y EXPOSICIÓN DEL ARTE CULTURAL A FIN DE GARANTIZAR LA REACTIVACIÓN ECONÓMICA Y EL DESARROLLO LOCAL EN LA PARROQUIA AHUANO AÑO 2024”.    </vt:lpstr>
      <vt:lpstr>Presentación de PowerPoint</vt:lpstr>
      <vt:lpstr>Presentación de PowerPoint</vt:lpstr>
      <vt:lpstr>NOMBRE DEL PROYECTO: “FORTALECIMIENTO AL SECTOR PRODUCTIVO, MEDIANTE LA ADQUISICIÓN Y ENTREGA DE PLANTAS DE CACAO DERAMILLA VARIEDAD CCN51 EN LA PARROQUIA AHUANO, CANTÓN TENA, PROVINCIA DE NAPO”.</vt:lpstr>
      <vt:lpstr>Presentación de PowerPoint</vt:lpstr>
      <vt:lpstr>NOMBRE DEL PROYECTO:“FORTALECIMIENTO DE LAS ASOCIACIONES Y BARRIOS DE LA PARROQUIA AHUANO, MARGEN DERECHO Y MARGEN IZQUIERDO A TRAVES DE LA ENTREGA DE UTENSILIOS DE COCINA, A FIN DE GARANTIZAR LA SALUD INTEGRAL Y EL DESARROLLO SOCIO ECONOMICO DE SUS MIEMBROS. PRIMERA FASE”.</vt:lpstr>
      <vt:lpstr>Presentación de PowerPoint</vt:lpstr>
      <vt:lpstr>NOMBRE DEL PROYECTO: “ADQUISICIÓN DE 7 CARPAS DESARMABLES CON ESTRUCTURA DE TUBO GALVANIZADO PARA EL FORTALECIMIENTO DE EMPRENDIMIENTOS AGROPRODUCTIVOS Y EJECUCIÓN DE ACTIVIDADES QUE FAVORECEN EL DESARROLLO DE LOS DERECHOS CULTURALES DE LOS HABITANTES DE LA PARROQUIA AHUANO”.</vt:lpstr>
      <vt:lpstr>Presentación de PowerPoint</vt:lpstr>
      <vt:lpstr>NOMBRE DEL PROYECTO: “FORTALECIMIENTO DE LA MOVILIDAD HUMANA EN LA PARROQUIA AHUANO ,MEDIANTE EL SERVICIO DE TRANSPORTE FLUVIAL TAMBERÍA 2023 PARA LAS COMUNIDADES LOCALIZADAS EN LOS AFLUENTES DE LOS RIOS NAPO Y ARAJUNO”. </vt:lpstr>
      <vt:lpstr>Presentación de PowerPoint</vt:lpstr>
      <vt:lpstr>Presentación de PowerPoint</vt:lpstr>
      <vt:lpstr>CONVENIO TRIPARTITO DE COOPERACIÓN INTERINSTITUCIONAL Y DE TRANSFERENCIA DE RECURSOS ECONOMICOS DEL GOBIERNO AUTÓNOMO DESCENTRALIZADO PROVINCIAL DE NAPO, EL GOBIERNO AUTÓNOMO DESCENTRALIZADO PARROQUIAL RURAL DE AHUANO A FAVOR DEL GOBIERNO AUTÓNOMO DESCENTRALIZADO MUNICIPAL DE TENA </vt:lpstr>
      <vt:lpstr>FINANCIAMIENTO DE LA OBRA DENOMINADA: CONSTRUCCIÓN DEL ESTADIO EMBLEMÁTICO PARA LA PARROQUIA AHUANO, CANTÓN TENA, PROVINCIA DE NAPO    </vt:lpstr>
      <vt:lpstr>GESTIONES PARA FIRMA DE CONVENIO CON LA SECRETARIA DE GESTION Y DESARROLLO DE PUEBLOS Y NACIONALIDADES</vt:lpstr>
      <vt:lpstr>Presentación de PowerPoint</vt:lpstr>
      <vt:lpstr>FINANCIAMIENTO  PROYECTO STCTEA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COMISIONES PERMANENTES AL GAD MUNICIPAL DE TENA Y GAD PROVINCIAL DE NAPO </vt:lpstr>
      <vt:lpstr>Presentación de PowerPoint</vt:lpstr>
      <vt:lpstr>Presentación de PowerPoint</vt:lpstr>
      <vt:lpstr>PRESUPUESTO CORRESPONDIENTE A INGRESOS Y GASTOS 2024</vt:lpstr>
      <vt:lpstr>PRESUPUESTO CORRESPONDIENTE A INGRESOS AÑO 2024</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POR SU ATENCION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HP-Laptop</dc:creator>
  <cp:lastModifiedBy>DELL_PC06_GADPRA</cp:lastModifiedBy>
  <cp:revision>251</cp:revision>
  <dcterms:created xsi:type="dcterms:W3CDTF">2020-10-13T02:41:37Z</dcterms:created>
  <dcterms:modified xsi:type="dcterms:W3CDTF">2025-07-11T06:27:25Z</dcterms:modified>
</cp:coreProperties>
</file>